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61" r:id="rId2"/>
    <p:sldId id="260" r:id="rId3"/>
    <p:sldId id="258" r:id="rId4"/>
    <p:sldId id="262" r:id="rId5"/>
    <p:sldId id="265" r:id="rId6"/>
    <p:sldId id="263" r:id="rId7"/>
    <p:sldId id="264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86" r:id="rId18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196" d="100"/>
          <a:sy n="196" d="100"/>
        </p:scale>
        <p:origin x="3600" y="32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EBD56C-65BB-40E6-8075-393DE1106434}" type="datetimeFigureOut">
              <a:rPr lang="tr-TR" smtClean="0"/>
              <a:pPr/>
              <a:t>23.03.2021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9A3DE-46BA-43AA-B871-EE63CBC012A2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459449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A2D69C-E41F-4CC8-AA18-FA8CB38B4783}" type="datetimeFigureOut">
              <a:rPr lang="tr-TR" smtClean="0"/>
              <a:pPr/>
              <a:t>23.03.2021</a:t>
            </a:fld>
            <a:endParaRPr lang="tr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6D925D-A9F0-4E12-939F-3DCE639D580A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49330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C4850-49A5-4441-9169-9C7149B542A6}" type="datetimeFigureOut">
              <a:rPr lang="tr-TR" smtClean="0"/>
              <a:pPr/>
              <a:t>23.03.2021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FA3D0-7234-44D5-860F-0ACA02773ED8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56460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C4850-49A5-4441-9169-9C7149B542A6}" type="datetimeFigureOut">
              <a:rPr lang="tr-TR" smtClean="0"/>
              <a:pPr/>
              <a:t>23.03.2021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FA3D0-7234-44D5-860F-0ACA02773ED8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55592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C4850-49A5-4441-9169-9C7149B542A6}" type="datetimeFigureOut">
              <a:rPr lang="tr-TR" smtClean="0"/>
              <a:pPr/>
              <a:t>23.03.2021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FA3D0-7234-44D5-860F-0ACA02773ED8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33499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C4850-49A5-4441-9169-9C7149B542A6}" type="datetimeFigureOut">
              <a:rPr lang="tr-TR" smtClean="0"/>
              <a:pPr/>
              <a:t>23.03.2021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FA3D0-7234-44D5-860F-0ACA02773ED8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32093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C4850-49A5-4441-9169-9C7149B542A6}" type="datetimeFigureOut">
              <a:rPr lang="tr-TR" smtClean="0"/>
              <a:pPr/>
              <a:t>23.03.2021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FA3D0-7234-44D5-860F-0ACA02773ED8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36076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C4850-49A5-4441-9169-9C7149B542A6}" type="datetimeFigureOut">
              <a:rPr lang="tr-TR" smtClean="0"/>
              <a:pPr/>
              <a:t>23.03.2021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FA3D0-7234-44D5-860F-0ACA02773ED8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54380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C4850-49A5-4441-9169-9C7149B542A6}" type="datetimeFigureOut">
              <a:rPr lang="tr-TR" smtClean="0"/>
              <a:pPr/>
              <a:t>23.03.2021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FA3D0-7234-44D5-860F-0ACA02773ED8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70184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C4850-49A5-4441-9169-9C7149B542A6}" type="datetimeFigureOut">
              <a:rPr lang="tr-TR" smtClean="0"/>
              <a:pPr/>
              <a:t>23.03.2021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FA3D0-7234-44D5-860F-0ACA02773ED8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00483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C4850-49A5-4441-9169-9C7149B542A6}" type="datetimeFigureOut">
              <a:rPr lang="tr-TR" smtClean="0"/>
              <a:pPr/>
              <a:t>23.03.2021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FA3D0-7234-44D5-860F-0ACA02773ED8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02255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C4850-49A5-4441-9169-9C7149B542A6}" type="datetimeFigureOut">
              <a:rPr lang="tr-TR" smtClean="0"/>
              <a:pPr/>
              <a:t>23.03.2021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FA3D0-7234-44D5-860F-0ACA02773ED8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73708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C4850-49A5-4441-9169-9C7149B542A6}" type="datetimeFigureOut">
              <a:rPr lang="tr-TR" smtClean="0"/>
              <a:pPr/>
              <a:t>23.03.2021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FA3D0-7234-44D5-860F-0ACA02773ED8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32988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C4850-49A5-4441-9169-9C7149B542A6}" type="datetimeFigureOut">
              <a:rPr lang="tr-TR" smtClean="0"/>
              <a:pPr/>
              <a:t>23.03.2021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0FA3D0-7234-44D5-860F-0ACA02773ED8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8882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ohnsonaydinlatma.com/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2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image" Target="../media/image3.png"/><Relationship Id="rId7" Type="http://schemas.openxmlformats.org/officeDocument/2006/relationships/image" Target="../media/image45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3.png"/><Relationship Id="rId7" Type="http://schemas.openxmlformats.org/officeDocument/2006/relationships/image" Target="../media/image52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://www.johnsonaydinlatma.com/" TargetMode="Externa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ali@johnsonaydinlatma.com" TargetMode="External"/><Relationship Id="rId5" Type="http://schemas.openxmlformats.org/officeDocument/2006/relationships/hyperlink" Target="mailto:info@johnsonaydinlatma.com" TargetMode="Externa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png"/><Relationship Id="rId7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3.png"/><Relationship Id="rId7" Type="http://schemas.openxmlformats.org/officeDocument/2006/relationships/image" Target="../media/image1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5.emf"/><Relationship Id="rId4" Type="http://schemas.openxmlformats.org/officeDocument/2006/relationships/image" Target="../media/image4.jpeg"/><Relationship Id="rId9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3.png"/><Relationship Id="rId7" Type="http://schemas.openxmlformats.org/officeDocument/2006/relationships/image" Target="../media/image18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emf"/><Relationship Id="rId5" Type="http://schemas.openxmlformats.org/officeDocument/2006/relationships/image" Target="../media/image16.jpeg"/><Relationship Id="rId10" Type="http://schemas.openxmlformats.org/officeDocument/2006/relationships/image" Target="../media/image21.emf"/><Relationship Id="rId4" Type="http://schemas.openxmlformats.org/officeDocument/2006/relationships/image" Target="../media/image4.jpeg"/><Relationship Id="rId9" Type="http://schemas.openxmlformats.org/officeDocument/2006/relationships/image" Target="../media/image2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4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3.png"/><Relationship Id="rId7" Type="http://schemas.openxmlformats.org/officeDocument/2006/relationships/image" Target="../media/image27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4.jpeg"/><Relationship Id="rId9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6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9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94" y="470611"/>
            <a:ext cx="9143529" cy="583996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81770" y="6348751"/>
            <a:ext cx="30284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u="sng" dirty="0">
                <a:solidFill>
                  <a:srgbClr val="0563C1"/>
                </a:solidFill>
                <a:latin typeface="Calibri" panose="020F0502020204030204" pitchFamily="34" charset="0"/>
                <a:hlinkClick r:id="rId3"/>
              </a:rPr>
              <a:t>www.johnsonaydinlatma.com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5542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33" y="180975"/>
            <a:ext cx="1522268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946" y="619126"/>
            <a:ext cx="800099" cy="5714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490" y="397739"/>
            <a:ext cx="1843921" cy="79288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93026" y="6381965"/>
            <a:ext cx="86932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900" b="1" dirty="0">
                <a:latin typeface="Arial" panose="020B0604020202020204" pitchFamily="34" charset="0"/>
                <a:cs typeface="Arial" panose="020B0604020202020204" pitchFamily="34" charset="0"/>
              </a:rPr>
              <a:t>* Yukarıda belirtilen teknik bilgiler tolerans ±%+10 olabilir. Son güncellenen bilgiler için lüften www.johnsonaydinlatma.com web sitesini ziyaret edin.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208249" y="6497381"/>
            <a:ext cx="2962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/>
              <a:t>9</a:t>
            </a:r>
            <a:r>
              <a:rPr lang="tr-TR" dirty="0" smtClean="0"/>
              <a:t> </a:t>
            </a:r>
            <a:endParaRPr lang="tr-T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50" y="1578815"/>
            <a:ext cx="10058400" cy="10871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4865" y="2686732"/>
            <a:ext cx="8319135" cy="7859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35080" y="2857135"/>
            <a:ext cx="1769077" cy="827516"/>
          </a:xfrm>
          <a:prstGeom prst="rect">
            <a:avLst/>
          </a:prstGeom>
        </p:spPr>
      </p:pic>
      <p:graphicFrame>
        <p:nvGraphicFramePr>
          <p:cNvPr id="14" name="13 Tablo"/>
          <p:cNvGraphicFramePr>
            <a:graphicFrameLocks noGrp="1"/>
          </p:cNvGraphicFramePr>
          <p:nvPr/>
        </p:nvGraphicFramePr>
        <p:xfrm>
          <a:off x="642586" y="4381995"/>
          <a:ext cx="10805225" cy="1874355"/>
        </p:xfrm>
        <a:graphic>
          <a:graphicData uri="http://schemas.openxmlformats.org/drawingml/2006/table">
            <a:tbl>
              <a:tblPr/>
              <a:tblGrid>
                <a:gridCol w="862775"/>
                <a:gridCol w="1054502"/>
                <a:gridCol w="975756"/>
                <a:gridCol w="657352"/>
                <a:gridCol w="657352"/>
                <a:gridCol w="657352"/>
                <a:gridCol w="657352"/>
                <a:gridCol w="917555"/>
                <a:gridCol w="657352"/>
                <a:gridCol w="657352"/>
                <a:gridCol w="657352"/>
                <a:gridCol w="811418"/>
                <a:gridCol w="893589"/>
                <a:gridCol w="688166"/>
              </a:tblGrid>
              <a:tr h="188826"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MODEL NO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TİP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GÖVDE RENGİ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IP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KELVİN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WATT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LÜMEN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VOLTAJ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CRI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P.F.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AÇI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MATERYAL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KOLİ ADEDİ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FİYAT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8826"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LR-G-PL- 600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Armatür/0,6m*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Beyaz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65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4000K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15W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2.200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120°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Polikarbon</a:t>
                      </a:r>
                      <a:endParaRPr lang="tr-TR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97,50 ₺ 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8826"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LR-G-PL- 600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Armatür/0,6m*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Beyaz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65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5000K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15W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2.200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120°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Polikarbon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97,50 ₺ 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8826"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LR-G-PL- 600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Armatür/0,6m*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Beyaz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65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6500K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15W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2.200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120°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Polikarbon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97,50 ₺ 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936"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LR-G-PL- 1200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Armatür/1,2m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Beyaz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65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4000K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30W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4.950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120°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Polikarbon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180,00 ₺ 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936"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LR-G-PL- 1200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Armatür/1,2m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Beyaz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65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5000K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30W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4.950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120°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Polikarbon</a:t>
                      </a:r>
                      <a:endParaRPr lang="tr-TR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180,00 ₺ 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936"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LR-G-PL- 1200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Armatür/1,2m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Beyaz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65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6500K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30W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4.950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120°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Polikarbon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180,00 ₺ 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243">
                <a:tc>
                  <a:txBody>
                    <a:bodyPr/>
                    <a:lstStyle/>
                    <a:p>
                      <a:pPr algn="l" fontAlgn="b"/>
                      <a:endParaRPr lang="tr-TR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36" marR="7736" marT="773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36" marR="7736" marT="773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36" marR="7736" marT="773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36" marR="7736" marT="773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36" marR="7736" marT="773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36" marR="7736" marT="773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36" marR="7736" marT="773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36" marR="7736" marT="773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36" marR="7736" marT="773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36" marR="7736" marT="773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* LR-G-PL- 600 ACİL KİT FARKI</a:t>
                      </a:r>
                    </a:p>
                  </a:txBody>
                  <a:tcPr marL="7736" marR="7736" marT="773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330,00 ₺ </a:t>
                      </a:r>
                    </a:p>
                  </a:txBody>
                  <a:tcPr marL="7736" marR="7736" marT="773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701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33" y="180975"/>
            <a:ext cx="1522268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946" y="619126"/>
            <a:ext cx="800099" cy="5714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490" y="397739"/>
            <a:ext cx="1843921" cy="79288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93026" y="6381965"/>
            <a:ext cx="86932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900" b="1" dirty="0">
                <a:latin typeface="Arial" panose="020B0604020202020204" pitchFamily="34" charset="0"/>
                <a:cs typeface="Arial" panose="020B0604020202020204" pitchFamily="34" charset="0"/>
              </a:rPr>
              <a:t>* Yukarıda belirtilen teknik bilgiler tolerans ±%+10 olabilir. Son güncellenen bilgiler için lüften www.johnsonaydinlatma.com web sitesini ziyaret edin.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93026" y="6497381"/>
            <a:ext cx="4728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/>
              <a:t>10 </a:t>
            </a:r>
            <a:endParaRPr lang="tr-TR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478" y="1320167"/>
            <a:ext cx="1848062" cy="27720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26" y="1506826"/>
            <a:ext cx="1723623" cy="25854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93261" y="392755"/>
            <a:ext cx="2959605" cy="44394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6304" y="3458980"/>
            <a:ext cx="3916463" cy="633281"/>
          </a:xfrm>
          <a:prstGeom prst="rect">
            <a:avLst/>
          </a:prstGeom>
        </p:spPr>
      </p:pic>
      <p:graphicFrame>
        <p:nvGraphicFramePr>
          <p:cNvPr id="15" name="14 Tablo"/>
          <p:cNvGraphicFramePr>
            <a:graphicFrameLocks noGrp="1"/>
          </p:cNvGraphicFramePr>
          <p:nvPr/>
        </p:nvGraphicFramePr>
        <p:xfrm>
          <a:off x="583211" y="4429494"/>
          <a:ext cx="10733972" cy="1863383"/>
        </p:xfrm>
        <a:graphic>
          <a:graphicData uri="http://schemas.openxmlformats.org/drawingml/2006/table">
            <a:tbl>
              <a:tblPr/>
              <a:tblGrid>
                <a:gridCol w="857085"/>
                <a:gridCol w="1047549"/>
                <a:gridCol w="969322"/>
                <a:gridCol w="653017"/>
                <a:gridCol w="653017"/>
                <a:gridCol w="653017"/>
                <a:gridCol w="653017"/>
                <a:gridCol w="911504"/>
                <a:gridCol w="653017"/>
                <a:gridCol w="653017"/>
                <a:gridCol w="653017"/>
                <a:gridCol w="806069"/>
                <a:gridCol w="887696"/>
                <a:gridCol w="683628"/>
              </a:tblGrid>
              <a:tr h="276989"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MODEL NO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TİP</a:t>
                      </a:r>
                    </a:p>
                  </a:txBody>
                  <a:tcPr marL="7736" marR="7736" marT="7736" marB="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GÖVDE RENGİ</a:t>
                      </a:r>
                    </a:p>
                  </a:txBody>
                  <a:tcPr marL="7736" marR="7736" marT="7736" marB="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IP</a:t>
                      </a:r>
                    </a:p>
                  </a:txBody>
                  <a:tcPr marL="7736" marR="7736" marT="7736" marB="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KELVİN</a:t>
                      </a:r>
                    </a:p>
                  </a:txBody>
                  <a:tcPr marL="7736" marR="7736" marT="7736" marB="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WATT</a:t>
                      </a:r>
                    </a:p>
                  </a:txBody>
                  <a:tcPr marL="7736" marR="7736" marT="7736" marB="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LÜMEN</a:t>
                      </a:r>
                    </a:p>
                  </a:txBody>
                  <a:tcPr marL="7736" marR="7736" marT="7736" marB="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VOLTAJ</a:t>
                      </a:r>
                    </a:p>
                  </a:txBody>
                  <a:tcPr marL="7736" marR="7736" marT="7736" marB="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CRI</a:t>
                      </a:r>
                    </a:p>
                  </a:txBody>
                  <a:tcPr marL="7736" marR="7736" marT="7736" marB="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P.F.</a:t>
                      </a:r>
                    </a:p>
                  </a:txBody>
                  <a:tcPr marL="7736" marR="7736" marT="7736" marB="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AÇI</a:t>
                      </a:r>
                    </a:p>
                  </a:txBody>
                  <a:tcPr marL="7736" marR="7736" marT="7736" marB="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MATERYAL</a:t>
                      </a:r>
                    </a:p>
                  </a:txBody>
                  <a:tcPr marL="7736" marR="7736" marT="7736" marB="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KOLİ ADEDİ</a:t>
                      </a:r>
                    </a:p>
                  </a:txBody>
                  <a:tcPr marL="7736" marR="7736" marT="7736" marB="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FİYAT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399"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AG- 9000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Sokak Lambası</a:t>
                      </a:r>
                    </a:p>
                  </a:txBody>
                  <a:tcPr marL="7736" marR="7736" marT="7736" marB="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Siyah</a:t>
                      </a:r>
                    </a:p>
                  </a:txBody>
                  <a:tcPr marL="7736" marR="7736" marT="7736" marB="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65</a:t>
                      </a:r>
                    </a:p>
                  </a:txBody>
                  <a:tcPr marL="7736" marR="7736" marT="7736" marB="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4000K</a:t>
                      </a:r>
                    </a:p>
                  </a:txBody>
                  <a:tcPr marL="7736" marR="7736" marT="7736" marB="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90W</a:t>
                      </a:r>
                    </a:p>
                  </a:txBody>
                  <a:tcPr marL="7736" marR="7736" marT="7736" marB="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12.600</a:t>
                      </a:r>
                    </a:p>
                  </a:txBody>
                  <a:tcPr marL="7736" marR="7736" marT="7736" marB="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7736" marR="7736" marT="7736" marB="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736" marR="7736" marT="7736" marB="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7736" marR="7736" marT="7736" marB="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120°</a:t>
                      </a:r>
                    </a:p>
                  </a:txBody>
                  <a:tcPr marL="7736" marR="7736" marT="7736" marB="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7736" marR="7736" marT="7736" marB="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7736" marR="7736" marT="7736" marB="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750,00 ₺ 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399"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AG- 9000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Sokak Lambası</a:t>
                      </a:r>
                    </a:p>
                  </a:txBody>
                  <a:tcPr marL="7736" marR="7736" marT="7736" marB="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Siyah</a:t>
                      </a:r>
                    </a:p>
                  </a:txBody>
                  <a:tcPr marL="7736" marR="7736" marT="7736" marB="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65</a:t>
                      </a:r>
                    </a:p>
                  </a:txBody>
                  <a:tcPr marL="7736" marR="7736" marT="7736" marB="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5000K</a:t>
                      </a:r>
                    </a:p>
                  </a:txBody>
                  <a:tcPr marL="7736" marR="7736" marT="7736" marB="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90W</a:t>
                      </a:r>
                    </a:p>
                  </a:txBody>
                  <a:tcPr marL="7736" marR="7736" marT="7736" marB="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12.600</a:t>
                      </a:r>
                    </a:p>
                  </a:txBody>
                  <a:tcPr marL="7736" marR="7736" marT="7736" marB="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7736" marR="7736" marT="7736" marB="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736" marR="7736" marT="7736" marB="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7736" marR="7736" marT="7736" marB="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120°</a:t>
                      </a:r>
                    </a:p>
                  </a:txBody>
                  <a:tcPr marL="7736" marR="7736" marT="7736" marB="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7736" marR="7736" marT="7736" marB="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7736" marR="7736" marT="7736" marB="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750,00 ₺ 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399"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AG- 9000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Sokak Lambası</a:t>
                      </a:r>
                    </a:p>
                  </a:txBody>
                  <a:tcPr marL="7736" marR="7736" marT="7736" marB="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Siyah</a:t>
                      </a:r>
                    </a:p>
                  </a:txBody>
                  <a:tcPr marL="7736" marR="7736" marT="7736" marB="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65</a:t>
                      </a:r>
                    </a:p>
                  </a:txBody>
                  <a:tcPr marL="7736" marR="7736" marT="7736" marB="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6500K</a:t>
                      </a:r>
                    </a:p>
                  </a:txBody>
                  <a:tcPr marL="7736" marR="7736" marT="7736" marB="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90W</a:t>
                      </a:r>
                    </a:p>
                  </a:txBody>
                  <a:tcPr marL="7736" marR="7736" marT="7736" marB="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12.600</a:t>
                      </a:r>
                    </a:p>
                  </a:txBody>
                  <a:tcPr marL="7736" marR="7736" marT="7736" marB="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7736" marR="7736" marT="7736" marB="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736" marR="7736" marT="7736" marB="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7736" marR="7736" marT="7736" marB="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120°</a:t>
                      </a:r>
                    </a:p>
                  </a:txBody>
                  <a:tcPr marL="7736" marR="7736" marT="7736" marB="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7736" marR="7736" marT="7736" marB="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7736" marR="7736" marT="7736" marB="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750,00 ₺ 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399"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AG- 9000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Sokak Lambası</a:t>
                      </a:r>
                    </a:p>
                  </a:txBody>
                  <a:tcPr marL="7736" marR="7736" marT="7736" marB="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Siyah</a:t>
                      </a:r>
                    </a:p>
                  </a:txBody>
                  <a:tcPr marL="7736" marR="7736" marT="7736" marB="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65</a:t>
                      </a:r>
                    </a:p>
                  </a:txBody>
                  <a:tcPr marL="7736" marR="7736" marT="7736" marB="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4000K</a:t>
                      </a:r>
                    </a:p>
                  </a:txBody>
                  <a:tcPr marL="7736" marR="7736" marT="7736" marB="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120W</a:t>
                      </a:r>
                    </a:p>
                  </a:txBody>
                  <a:tcPr marL="7736" marR="7736" marT="7736" marB="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16.800</a:t>
                      </a:r>
                    </a:p>
                  </a:txBody>
                  <a:tcPr marL="7736" marR="7736" marT="7736" marB="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7736" marR="7736" marT="7736" marB="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736" marR="7736" marT="7736" marB="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7736" marR="7736" marT="7736" marB="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120°</a:t>
                      </a:r>
                    </a:p>
                  </a:txBody>
                  <a:tcPr marL="7736" marR="7736" marT="7736" marB="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7736" marR="7736" marT="7736" marB="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7736" marR="7736" marT="7736" marB="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862,50 ₺ 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399"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AG- 9000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Sokak Lambası</a:t>
                      </a:r>
                    </a:p>
                  </a:txBody>
                  <a:tcPr marL="7736" marR="7736" marT="7736" marB="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Siyah</a:t>
                      </a:r>
                    </a:p>
                  </a:txBody>
                  <a:tcPr marL="7736" marR="7736" marT="7736" marB="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65</a:t>
                      </a:r>
                    </a:p>
                  </a:txBody>
                  <a:tcPr marL="7736" marR="7736" marT="7736" marB="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5000K</a:t>
                      </a:r>
                    </a:p>
                  </a:txBody>
                  <a:tcPr marL="7736" marR="7736" marT="7736" marB="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120W</a:t>
                      </a:r>
                    </a:p>
                  </a:txBody>
                  <a:tcPr marL="7736" marR="7736" marT="7736" marB="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16.800</a:t>
                      </a:r>
                    </a:p>
                  </a:txBody>
                  <a:tcPr marL="7736" marR="7736" marT="7736" marB="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7736" marR="7736" marT="7736" marB="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736" marR="7736" marT="7736" marB="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7736" marR="7736" marT="7736" marB="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120°</a:t>
                      </a:r>
                    </a:p>
                  </a:txBody>
                  <a:tcPr marL="7736" marR="7736" marT="7736" marB="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7736" marR="7736" marT="7736" marB="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7736" marR="7736" marT="7736" marB="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862,50 ₺ 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399"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AG- 9000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Sokak Lambası</a:t>
                      </a:r>
                    </a:p>
                  </a:txBody>
                  <a:tcPr marL="7736" marR="7736" marT="7736" marB="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Siyah</a:t>
                      </a:r>
                    </a:p>
                  </a:txBody>
                  <a:tcPr marL="7736" marR="7736" marT="7736" marB="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65</a:t>
                      </a:r>
                    </a:p>
                  </a:txBody>
                  <a:tcPr marL="7736" marR="7736" marT="7736" marB="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6500K</a:t>
                      </a:r>
                    </a:p>
                  </a:txBody>
                  <a:tcPr marL="7736" marR="7736" marT="7736" marB="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120W</a:t>
                      </a:r>
                    </a:p>
                  </a:txBody>
                  <a:tcPr marL="7736" marR="7736" marT="7736" marB="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16.800</a:t>
                      </a:r>
                    </a:p>
                  </a:txBody>
                  <a:tcPr marL="7736" marR="7736" marT="7736" marB="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7736" marR="7736" marT="7736" marB="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736" marR="7736" marT="7736" marB="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7736" marR="7736" marT="7736" marB="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120°</a:t>
                      </a:r>
                    </a:p>
                  </a:txBody>
                  <a:tcPr marL="7736" marR="7736" marT="7736" marB="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7736" marR="7736" marT="7736" marB="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7736" marR="7736" marT="7736" marB="0" anchor="b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862,50 ₺ 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554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33" y="180975"/>
            <a:ext cx="1522268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946" y="619126"/>
            <a:ext cx="800099" cy="5714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490" y="397739"/>
            <a:ext cx="1843921" cy="79288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93026" y="6381965"/>
            <a:ext cx="86932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900" b="1" dirty="0">
                <a:latin typeface="Arial" panose="020B0604020202020204" pitchFamily="34" charset="0"/>
                <a:cs typeface="Arial" panose="020B0604020202020204" pitchFamily="34" charset="0"/>
              </a:rPr>
              <a:t>* Yukarıda belirtilen teknik bilgiler tolerans ±%+10 olabilir. Son güncellenen bilgiler için lüften www.johnsonaydinlatma.com web sitesini ziyaret edin.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285522" y="6497381"/>
            <a:ext cx="4728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/>
              <a:t>11 </a:t>
            </a:r>
            <a:endParaRPr lang="tr-T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413" y="1359890"/>
            <a:ext cx="9463798" cy="2787437"/>
          </a:xfrm>
          <a:prstGeom prst="rect">
            <a:avLst/>
          </a:prstGeom>
        </p:spPr>
      </p:pic>
      <p:graphicFrame>
        <p:nvGraphicFramePr>
          <p:cNvPr id="10" name="9 Tablo"/>
          <p:cNvGraphicFramePr>
            <a:graphicFrameLocks noGrp="1"/>
          </p:cNvGraphicFramePr>
          <p:nvPr/>
        </p:nvGraphicFramePr>
        <p:xfrm>
          <a:off x="583211" y="4037617"/>
          <a:ext cx="10995230" cy="2304148"/>
        </p:xfrm>
        <a:graphic>
          <a:graphicData uri="http://schemas.openxmlformats.org/drawingml/2006/table">
            <a:tbl>
              <a:tblPr/>
              <a:tblGrid>
                <a:gridCol w="842412"/>
                <a:gridCol w="702011"/>
                <a:gridCol w="833637"/>
                <a:gridCol w="479706"/>
                <a:gridCol w="456306"/>
                <a:gridCol w="2796340"/>
                <a:gridCol w="561608"/>
                <a:gridCol w="783911"/>
                <a:gridCol w="444606"/>
                <a:gridCol w="491406"/>
                <a:gridCol w="760511"/>
                <a:gridCol w="693234"/>
                <a:gridCol w="561608"/>
                <a:gridCol w="587934"/>
              </a:tblGrid>
              <a:tr h="28742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MODEL NO</a:t>
                      </a:r>
                    </a:p>
                  </a:txBody>
                  <a:tcPr marL="6492" marR="6492" marT="6492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TİP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GÖVDE RENGİ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CM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IP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KELVİN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WATT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VOLTAJ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CRI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P.F.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AÇI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MATERYAL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KOLİ ADEDİ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FİYAT</a:t>
                      </a:r>
                    </a:p>
                  </a:txBody>
                  <a:tcPr marL="6492" marR="6492" marT="6492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737">
                <a:tc>
                  <a:txBody>
                    <a:bodyPr/>
                    <a:lstStyle/>
                    <a:p>
                      <a:pPr algn="l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JWL- 100</a:t>
                      </a:r>
                    </a:p>
                  </a:txBody>
                  <a:tcPr marL="6492" marR="6492" marT="6492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7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Wallwasher</a:t>
                      </a:r>
                      <a:endParaRPr lang="tr-TR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65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Amber - Gün Işığı - Beyaz - Mavi - Yeşil - Kırmızı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3W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30° - 45° - 60°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127,50 ₺ </a:t>
                      </a:r>
                    </a:p>
                  </a:txBody>
                  <a:tcPr marL="6492" marR="6492" marT="6492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737">
                <a:tc>
                  <a:txBody>
                    <a:bodyPr/>
                    <a:lstStyle/>
                    <a:p>
                      <a:pPr algn="l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JWL- 200</a:t>
                      </a:r>
                    </a:p>
                  </a:txBody>
                  <a:tcPr marL="6492" marR="6492" marT="6492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7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Wallwasher</a:t>
                      </a:r>
                      <a:endParaRPr lang="tr-TR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65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Amber - Gün Işığı - Beyaz - Mavi - Yeşil - Kırmızı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3W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30° - 45° - 60°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7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157,50 ₺ </a:t>
                      </a:r>
                    </a:p>
                  </a:txBody>
                  <a:tcPr marL="6492" marR="6492" marT="6492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737">
                <a:tc>
                  <a:txBody>
                    <a:bodyPr/>
                    <a:lstStyle/>
                    <a:p>
                      <a:pPr algn="l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JWL- 200 RGB</a:t>
                      </a:r>
                    </a:p>
                  </a:txBody>
                  <a:tcPr marL="6492" marR="6492" marT="6492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7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Wallwasher</a:t>
                      </a:r>
                      <a:endParaRPr lang="tr-TR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65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RGB Kumandalı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30° - 45° - 60°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240,00 ₺ </a:t>
                      </a:r>
                    </a:p>
                  </a:txBody>
                  <a:tcPr marL="6492" marR="6492" marT="6492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737">
                <a:tc>
                  <a:txBody>
                    <a:bodyPr/>
                    <a:lstStyle/>
                    <a:p>
                      <a:pPr algn="l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JWL- 300</a:t>
                      </a:r>
                    </a:p>
                  </a:txBody>
                  <a:tcPr marL="6492" marR="6492" marT="6492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7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Wallwasher</a:t>
                      </a:r>
                      <a:endParaRPr lang="tr-TR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65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Amber - Gün Işığı - Beyaz - Mavi - Yeşil - Kırmızı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9W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30° - 45° - 60°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195,00 ₺ </a:t>
                      </a:r>
                    </a:p>
                  </a:txBody>
                  <a:tcPr marL="6492" marR="6492" marT="6492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737">
                <a:tc>
                  <a:txBody>
                    <a:bodyPr/>
                    <a:lstStyle/>
                    <a:p>
                      <a:pPr algn="l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JWL- 300 RGB</a:t>
                      </a:r>
                    </a:p>
                  </a:txBody>
                  <a:tcPr marL="6492" marR="6492" marT="6492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7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Wallwasher</a:t>
                      </a:r>
                      <a:endParaRPr lang="tr-TR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65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RGB Kumandalı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30° - 45° - 60°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277,50 ₺ </a:t>
                      </a:r>
                    </a:p>
                  </a:txBody>
                  <a:tcPr marL="6492" marR="6492" marT="6492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737">
                <a:tc>
                  <a:txBody>
                    <a:bodyPr/>
                    <a:lstStyle/>
                    <a:p>
                      <a:pPr algn="l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JWL-500</a:t>
                      </a:r>
                    </a:p>
                  </a:txBody>
                  <a:tcPr marL="6492" marR="6492" marT="6492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Wallwasher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65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Amber - Gün Işığı - Beyaz - Mavi - Yeşil - Kırmızı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18W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30° - 45° - 60°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292,50 ₺ </a:t>
                      </a:r>
                    </a:p>
                  </a:txBody>
                  <a:tcPr marL="6492" marR="6492" marT="6492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737">
                <a:tc>
                  <a:txBody>
                    <a:bodyPr/>
                    <a:lstStyle/>
                    <a:p>
                      <a:pPr algn="l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JWL- 500 RGB</a:t>
                      </a:r>
                    </a:p>
                  </a:txBody>
                  <a:tcPr marL="6492" marR="6492" marT="6492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7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Wallwasher</a:t>
                      </a:r>
                      <a:endParaRPr lang="tr-TR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65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RGB Kumandalı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30° - 45° - 60°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390,00 ₺ </a:t>
                      </a:r>
                    </a:p>
                  </a:txBody>
                  <a:tcPr marL="6492" marR="6492" marT="6492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737">
                <a:tc>
                  <a:txBody>
                    <a:bodyPr/>
                    <a:lstStyle/>
                    <a:p>
                      <a:pPr algn="l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JWL- 670</a:t>
                      </a:r>
                    </a:p>
                  </a:txBody>
                  <a:tcPr marL="6492" marR="6492" marT="6492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7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Wallwasher</a:t>
                      </a:r>
                      <a:endParaRPr lang="tr-TR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67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65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Amber - Gün Işığı - Beyaz - Mavi - Yeşil - Kırmızı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24W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30° - 45° - 60°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337,50 ₺ </a:t>
                      </a:r>
                    </a:p>
                  </a:txBody>
                  <a:tcPr marL="6492" marR="6492" marT="6492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737">
                <a:tc>
                  <a:txBody>
                    <a:bodyPr/>
                    <a:lstStyle/>
                    <a:p>
                      <a:pPr algn="l" fontAlgn="ctr"/>
                      <a:r>
                        <a:rPr lang="tr-TR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JWL- 670 RGB</a:t>
                      </a:r>
                    </a:p>
                  </a:txBody>
                  <a:tcPr marL="6492" marR="6492" marT="6492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7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Wallwasher</a:t>
                      </a:r>
                      <a:endParaRPr lang="tr-TR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67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65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RGB Kumandalı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30° - 45° - 60°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450,00 ₺ </a:t>
                      </a:r>
                    </a:p>
                  </a:txBody>
                  <a:tcPr marL="6492" marR="6492" marT="6492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677">
                <a:tc>
                  <a:txBody>
                    <a:bodyPr/>
                    <a:lstStyle/>
                    <a:p>
                      <a:pPr algn="l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JWL- 1000</a:t>
                      </a:r>
                    </a:p>
                  </a:txBody>
                  <a:tcPr marL="6492" marR="6492" marT="6492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7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Wallwasher</a:t>
                      </a:r>
                      <a:endParaRPr lang="tr-TR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65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Amber - Gün Işığı - Beyaz - Mavi - Yeşil - Kırmızı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36W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30° - 45° - 60°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435,00 ₺ </a:t>
                      </a:r>
                    </a:p>
                  </a:txBody>
                  <a:tcPr marL="6492" marR="6492" marT="6492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737">
                <a:tc>
                  <a:txBody>
                    <a:bodyPr/>
                    <a:lstStyle/>
                    <a:p>
                      <a:pPr algn="l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JWL- 1000 RGB</a:t>
                      </a:r>
                    </a:p>
                  </a:txBody>
                  <a:tcPr marL="6492" marR="6492" marT="6492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7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Wallwasher</a:t>
                      </a:r>
                      <a:endParaRPr lang="tr-TR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65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RGB Kumandalı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30° - 45° - 60°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562,50 ₺ </a:t>
                      </a:r>
                    </a:p>
                  </a:txBody>
                  <a:tcPr marL="6492" marR="6492" marT="6492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677">
                <a:tc>
                  <a:txBody>
                    <a:bodyPr/>
                    <a:lstStyle/>
                    <a:p>
                      <a:pPr algn="l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JWL- 1200</a:t>
                      </a:r>
                    </a:p>
                  </a:txBody>
                  <a:tcPr marL="6492" marR="6492" marT="6492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7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Wallwasher</a:t>
                      </a:r>
                      <a:endParaRPr lang="tr-TR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120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65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Amber - Gün Işığı - Beyaz - Mavi - Yeşil - Kırmızı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45W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30° - 45° - 60°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6492" marR="6492" marT="6492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7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637,50 ₺ </a:t>
                      </a:r>
                    </a:p>
                  </a:txBody>
                  <a:tcPr marL="6492" marR="6492" marT="6492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708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33" y="180975"/>
            <a:ext cx="1522268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946" y="619126"/>
            <a:ext cx="800099" cy="5714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490" y="397739"/>
            <a:ext cx="1843921" cy="79288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93026" y="6381965"/>
            <a:ext cx="86932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900" b="1" dirty="0">
                <a:latin typeface="Arial" panose="020B0604020202020204" pitchFamily="34" charset="0"/>
                <a:cs typeface="Arial" panose="020B0604020202020204" pitchFamily="34" charset="0"/>
              </a:rPr>
              <a:t>* Yukarıda belirtilen teknik bilgiler tolerans ±%+10 olabilir. Son güncellenen bilgiler için lüften www.johnsonaydinlatma.com web sitesini ziyaret edin.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9533" y="6497381"/>
            <a:ext cx="4728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/>
              <a:t>12 </a:t>
            </a:r>
            <a:endParaRPr lang="tr-TR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01" y="1501351"/>
            <a:ext cx="10058400" cy="10768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271" y="2573809"/>
            <a:ext cx="3101140" cy="1444400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2387572"/>
              </p:ext>
            </p:extLst>
          </p:nvPr>
        </p:nvGraphicFramePr>
        <p:xfrm>
          <a:off x="479535" y="4314425"/>
          <a:ext cx="11150088" cy="18988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96789">
                  <a:extLst>
                    <a:ext uri="{9D8B030D-6E8A-4147-A177-3AD203B41FA5}">
                      <a16:colId xmlns:a16="http://schemas.microsoft.com/office/drawing/2014/main" xmlns="" val="2767021563"/>
                    </a:ext>
                  </a:extLst>
                </a:gridCol>
                <a:gridCol w="872876">
                  <a:extLst>
                    <a:ext uri="{9D8B030D-6E8A-4147-A177-3AD203B41FA5}">
                      <a16:colId xmlns:a16="http://schemas.microsoft.com/office/drawing/2014/main" xmlns="" val="3311238550"/>
                    </a:ext>
                  </a:extLst>
                </a:gridCol>
                <a:gridCol w="980491">
                  <a:extLst>
                    <a:ext uri="{9D8B030D-6E8A-4147-A177-3AD203B41FA5}">
                      <a16:colId xmlns:a16="http://schemas.microsoft.com/office/drawing/2014/main" xmlns="" val="335047093"/>
                    </a:ext>
                  </a:extLst>
                </a:gridCol>
                <a:gridCol w="334802">
                  <a:extLst>
                    <a:ext uri="{9D8B030D-6E8A-4147-A177-3AD203B41FA5}">
                      <a16:colId xmlns:a16="http://schemas.microsoft.com/office/drawing/2014/main" xmlns="" val="2326136009"/>
                    </a:ext>
                  </a:extLst>
                </a:gridCol>
                <a:gridCol w="346759">
                  <a:extLst>
                    <a:ext uri="{9D8B030D-6E8A-4147-A177-3AD203B41FA5}">
                      <a16:colId xmlns:a16="http://schemas.microsoft.com/office/drawing/2014/main" xmlns="" val="4245013467"/>
                    </a:ext>
                  </a:extLst>
                </a:gridCol>
                <a:gridCol w="2678413">
                  <a:extLst>
                    <a:ext uri="{9D8B030D-6E8A-4147-A177-3AD203B41FA5}">
                      <a16:colId xmlns:a16="http://schemas.microsoft.com/office/drawing/2014/main" xmlns="" val="1017423365"/>
                    </a:ext>
                  </a:extLst>
                </a:gridCol>
                <a:gridCol w="502202">
                  <a:extLst>
                    <a:ext uri="{9D8B030D-6E8A-4147-A177-3AD203B41FA5}">
                      <a16:colId xmlns:a16="http://schemas.microsoft.com/office/drawing/2014/main" xmlns="" val="2801216888"/>
                    </a:ext>
                  </a:extLst>
                </a:gridCol>
                <a:gridCol w="896789">
                  <a:extLst>
                    <a:ext uri="{9D8B030D-6E8A-4147-A177-3AD203B41FA5}">
                      <a16:colId xmlns:a16="http://schemas.microsoft.com/office/drawing/2014/main" xmlns="" val="3165794384"/>
                    </a:ext>
                  </a:extLst>
                </a:gridCol>
                <a:gridCol w="349748">
                  <a:extLst>
                    <a:ext uri="{9D8B030D-6E8A-4147-A177-3AD203B41FA5}">
                      <a16:colId xmlns:a16="http://schemas.microsoft.com/office/drawing/2014/main" xmlns="" val="1953444279"/>
                    </a:ext>
                  </a:extLst>
                </a:gridCol>
                <a:gridCol w="457363">
                  <a:extLst>
                    <a:ext uri="{9D8B030D-6E8A-4147-A177-3AD203B41FA5}">
                      <a16:colId xmlns:a16="http://schemas.microsoft.com/office/drawing/2014/main" xmlns="" val="1788334776"/>
                    </a:ext>
                  </a:extLst>
                </a:gridCol>
                <a:gridCol w="777217">
                  <a:extLst>
                    <a:ext uri="{9D8B030D-6E8A-4147-A177-3AD203B41FA5}">
                      <a16:colId xmlns:a16="http://schemas.microsoft.com/office/drawing/2014/main" xmlns="" val="1249733868"/>
                    </a:ext>
                  </a:extLst>
                </a:gridCol>
                <a:gridCol w="801133">
                  <a:extLst>
                    <a:ext uri="{9D8B030D-6E8A-4147-A177-3AD203B41FA5}">
                      <a16:colId xmlns:a16="http://schemas.microsoft.com/office/drawing/2014/main" xmlns="" val="165215135"/>
                    </a:ext>
                  </a:extLst>
                </a:gridCol>
                <a:gridCol w="681561">
                  <a:extLst>
                    <a:ext uri="{9D8B030D-6E8A-4147-A177-3AD203B41FA5}">
                      <a16:colId xmlns:a16="http://schemas.microsoft.com/office/drawing/2014/main" xmlns="" val="4246158136"/>
                    </a:ext>
                  </a:extLst>
                </a:gridCol>
                <a:gridCol w="573945">
                  <a:extLst>
                    <a:ext uri="{9D8B030D-6E8A-4147-A177-3AD203B41FA5}">
                      <a16:colId xmlns:a16="http://schemas.microsoft.com/office/drawing/2014/main" xmlns="" val="4224011129"/>
                    </a:ext>
                  </a:extLst>
                </a:gridCol>
              </a:tblGrid>
              <a:tr h="21871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effectLst/>
                        </a:rPr>
                        <a:t>MODEL NO</a:t>
                      </a:r>
                      <a:endParaRPr lang="tr-T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TİP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GÖVDE RENGİ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CM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IP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KELVİN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WATT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VOLTAJ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CRI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P.F.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AÇI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MATERYAL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KOLİ ADEDİ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FİYAT</a:t>
                      </a:r>
                      <a:endParaRPr lang="tr-T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extLst>
                  <a:ext uri="{0D108BD9-81ED-4DB2-BD59-A6C34878D82A}">
                    <a16:rowId xmlns:a16="http://schemas.microsoft.com/office/drawing/2014/main" xmlns="" val="2075541928"/>
                  </a:ext>
                </a:extLst>
              </a:tr>
              <a:tr h="208769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 dirty="0">
                          <a:effectLst/>
                        </a:rPr>
                        <a:t>JWS- 500</a:t>
                      </a:r>
                      <a:endParaRPr lang="tr-T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effectLst/>
                        </a:rPr>
                        <a:t>Wallwasher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Alüminyum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50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68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Amber - Gün Işığı - Beyaz - Mavi - Yeşil - Kırmızı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24W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24V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80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&gt;0.90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30° - 45° - 60°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Alüminyum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6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effectLst/>
                        </a:rPr>
                        <a:t> 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extLst>
                  <a:ext uri="{0D108BD9-81ED-4DB2-BD59-A6C34878D82A}">
                    <a16:rowId xmlns:a16="http://schemas.microsoft.com/office/drawing/2014/main" xmlns="" val="596705698"/>
                  </a:ext>
                </a:extLst>
              </a:tr>
              <a:tr h="208769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 dirty="0">
                          <a:effectLst/>
                        </a:rPr>
                        <a:t>JWS- 500 RGB</a:t>
                      </a:r>
                      <a:endParaRPr lang="tr-T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effectLst/>
                        </a:rPr>
                        <a:t>Wallwasher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Alüminyum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50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68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RGB Kumandalı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 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24V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80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&gt;0.90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30° - 45° - 60°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Alüminyum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6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effectLst/>
                        </a:rPr>
                        <a:t> 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extLst>
                  <a:ext uri="{0D108BD9-81ED-4DB2-BD59-A6C34878D82A}">
                    <a16:rowId xmlns:a16="http://schemas.microsoft.com/office/drawing/2014/main" xmlns="" val="2309934275"/>
                  </a:ext>
                </a:extLst>
              </a:tr>
              <a:tr h="208769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effectLst/>
                        </a:rPr>
                        <a:t>JWS- 1000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effectLst/>
                        </a:rPr>
                        <a:t>Wallwasher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Alüminyum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100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68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Amber - Gün Işığı - Beyaz - Mavi - Yeşil - Kırmızı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45W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24V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80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&gt;0.90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30° - 45° - 60°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Alüminyum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6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effectLst/>
                        </a:rPr>
                        <a:t> 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extLst>
                  <a:ext uri="{0D108BD9-81ED-4DB2-BD59-A6C34878D82A}">
                    <a16:rowId xmlns:a16="http://schemas.microsoft.com/office/drawing/2014/main" xmlns="" val="519897723"/>
                  </a:ext>
                </a:extLst>
              </a:tr>
              <a:tr h="208769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 dirty="0">
                          <a:effectLst/>
                        </a:rPr>
                        <a:t>JWS- 1000 RGB</a:t>
                      </a:r>
                      <a:endParaRPr lang="tr-T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effectLst/>
                        </a:rPr>
                        <a:t>Wallwasher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Alüminyum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100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68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RGB Kumandalı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 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24V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80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&gt;0.90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30° - 45° - 60°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Alüminyum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6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effectLst/>
                        </a:rPr>
                        <a:t> 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extLst>
                  <a:ext uri="{0D108BD9-81ED-4DB2-BD59-A6C34878D82A}">
                    <a16:rowId xmlns:a16="http://schemas.microsoft.com/office/drawing/2014/main" xmlns="" val="299887689"/>
                  </a:ext>
                </a:extLst>
              </a:tr>
              <a:tr h="21871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effectLst/>
                        </a:rPr>
                        <a:t>JWS- 500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effectLst/>
                        </a:rPr>
                        <a:t>Wallwasher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Alüminyum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50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68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Amber - Gün Işığı - Beyaz - Mavi - Yeşil - Kırmızı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24W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220V-240VAC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80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&gt;0.90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30° - 45° - 60°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Alüminyum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6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effectLst/>
                        </a:rPr>
                        <a:t> 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extLst>
                  <a:ext uri="{0D108BD9-81ED-4DB2-BD59-A6C34878D82A}">
                    <a16:rowId xmlns:a16="http://schemas.microsoft.com/office/drawing/2014/main" xmlns="" val="1153470296"/>
                  </a:ext>
                </a:extLst>
              </a:tr>
              <a:tr h="208769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effectLst/>
                        </a:rPr>
                        <a:t>JWS- 500 RGB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effectLst/>
                        </a:rPr>
                        <a:t>Wallwasher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Alüminyum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50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68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RGB Kumandalı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 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220V-240VAC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80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&gt;0.90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30° - 45° - 60°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Alüminyum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6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effectLst/>
                        </a:rPr>
                        <a:t> 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extLst>
                  <a:ext uri="{0D108BD9-81ED-4DB2-BD59-A6C34878D82A}">
                    <a16:rowId xmlns:a16="http://schemas.microsoft.com/office/drawing/2014/main" xmlns="" val="3925195465"/>
                  </a:ext>
                </a:extLst>
              </a:tr>
              <a:tr h="208769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 dirty="0">
                          <a:effectLst/>
                        </a:rPr>
                        <a:t>JWS- 1000</a:t>
                      </a:r>
                      <a:endParaRPr lang="tr-T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effectLst/>
                        </a:rPr>
                        <a:t>Wallwasher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Alüminyum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100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68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Amber - Gün Işığı - Beyaz - Mavi - Yeşil - Kırmızı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45W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220V-240VAC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80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&gt;0.90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30° - 45° - 60°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Alüminyum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6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effectLst/>
                        </a:rPr>
                        <a:t> 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extLst>
                  <a:ext uri="{0D108BD9-81ED-4DB2-BD59-A6C34878D82A}">
                    <a16:rowId xmlns:a16="http://schemas.microsoft.com/office/drawing/2014/main" xmlns="" val="694507310"/>
                  </a:ext>
                </a:extLst>
              </a:tr>
              <a:tr h="208769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 dirty="0">
                          <a:effectLst/>
                        </a:rPr>
                        <a:t>JWS- 1000 RGB</a:t>
                      </a:r>
                      <a:endParaRPr lang="tr-T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effectLst/>
                        </a:rPr>
                        <a:t>Wallwasher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Alüminyum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100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68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RGB Kumandalı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 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220V-240VAC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80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&gt;0.90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30° - 45° - 60°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Alüminyum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6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 dirty="0">
                          <a:effectLst/>
                        </a:rPr>
                        <a:t> </a:t>
                      </a:r>
                      <a:endParaRPr lang="tr-T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2" marR="8462" marT="8462" marB="0" anchor="ctr"/>
                </a:tc>
                <a:extLst>
                  <a:ext uri="{0D108BD9-81ED-4DB2-BD59-A6C34878D82A}">
                    <a16:rowId xmlns:a16="http://schemas.microsoft.com/office/drawing/2014/main" xmlns="" val="1448693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028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33" y="180975"/>
            <a:ext cx="1522268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946" y="619126"/>
            <a:ext cx="800099" cy="5714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490" y="397739"/>
            <a:ext cx="1843921" cy="79288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93026" y="6381965"/>
            <a:ext cx="86932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900" b="1" dirty="0">
                <a:latin typeface="Arial" panose="020B0604020202020204" pitchFamily="34" charset="0"/>
                <a:cs typeface="Arial" panose="020B0604020202020204" pitchFamily="34" charset="0"/>
              </a:rPr>
              <a:t>* Yukarıda belirtilen teknik bilgiler tolerans ±%+10 olabilir. Son güncellenen bilgiler için lüften www.johnsonaydinlatma.com web sitesini ziyaret edin.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285522" y="6533240"/>
            <a:ext cx="4728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/>
              <a:t>13 </a:t>
            </a:r>
            <a:endParaRPr lang="tr-TR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125" y="1344704"/>
            <a:ext cx="3342238" cy="27512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26" y="1364049"/>
            <a:ext cx="2816844" cy="16616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363" y="1381298"/>
            <a:ext cx="3495603" cy="26780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918" y="2748741"/>
            <a:ext cx="2749208" cy="1330673"/>
          </a:xfrm>
          <a:prstGeom prst="rect">
            <a:avLst/>
          </a:prstGeom>
        </p:spPr>
      </p:pic>
      <p:graphicFrame>
        <p:nvGraphicFramePr>
          <p:cNvPr id="13" name="12 Tablo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4288968"/>
              </p:ext>
            </p:extLst>
          </p:nvPr>
        </p:nvGraphicFramePr>
        <p:xfrm>
          <a:off x="559461" y="4346373"/>
          <a:ext cx="10995231" cy="2066638"/>
        </p:xfrm>
        <a:graphic>
          <a:graphicData uri="http://schemas.openxmlformats.org/drawingml/2006/table">
            <a:tbl>
              <a:tblPr/>
              <a:tblGrid>
                <a:gridCol w="823018"/>
                <a:gridCol w="693068"/>
                <a:gridCol w="693068"/>
                <a:gridCol w="490922"/>
                <a:gridCol w="1895107"/>
                <a:gridCol w="693068"/>
                <a:gridCol w="967407"/>
                <a:gridCol w="577556"/>
                <a:gridCol w="693068"/>
                <a:gridCol w="938530"/>
                <a:gridCol w="855506"/>
                <a:gridCol w="823018"/>
                <a:gridCol w="851895"/>
              </a:tblGrid>
              <a:tr h="29577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MODEL NO</a:t>
                      </a:r>
                    </a:p>
                  </a:txBody>
                  <a:tcPr marL="8011" marR="8011" marT="8011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TİP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GÖVDE RENGİ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IP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KELVİN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WATT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VOLTAJ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CRI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P.F.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AÇI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MATERYAL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KOLİ ADEDİ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FİYAT</a:t>
                      </a:r>
                    </a:p>
                  </a:txBody>
                  <a:tcPr marL="8011" marR="8011" marT="8011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581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JPL- 180</a:t>
                      </a:r>
                    </a:p>
                  </a:txBody>
                  <a:tcPr marL="8011" marR="8011" marT="8011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Projektör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Siyah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65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4000K - 5000K - 6500K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36W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30° - 45° - 60°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412,50 ₺ </a:t>
                      </a:r>
                    </a:p>
                  </a:txBody>
                  <a:tcPr marL="8011" marR="8011" marT="8011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581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JPL- 360</a:t>
                      </a:r>
                    </a:p>
                  </a:txBody>
                  <a:tcPr marL="8011" marR="8011" marT="8011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Projektör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Siyah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65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4000K - 5000K - 6500K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72W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30° - 45° - 60°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720,00 ₺ </a:t>
                      </a:r>
                    </a:p>
                  </a:txBody>
                  <a:tcPr marL="8011" marR="8011" marT="8011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581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JPL- 540</a:t>
                      </a:r>
                    </a:p>
                  </a:txBody>
                  <a:tcPr marL="8011" marR="8011" marT="8011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Projektör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Siyah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65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4000K - 5000K - 6500K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108W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  <a:endParaRPr lang="tr-TR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30° - 45° - 60°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1.012,50 ₺ </a:t>
                      </a:r>
                    </a:p>
                  </a:txBody>
                  <a:tcPr marL="8011" marR="8011" marT="8011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581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JPL- 720</a:t>
                      </a:r>
                    </a:p>
                  </a:txBody>
                  <a:tcPr marL="8011" marR="8011" marT="8011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Projektör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Siyah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65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4000K - 5000K - 6500K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144W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30° - 45° - 60°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1.297,50 ₺ </a:t>
                      </a:r>
                    </a:p>
                  </a:txBody>
                  <a:tcPr marL="8011" marR="8011" marT="8011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581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JPL-A- 1440</a:t>
                      </a:r>
                    </a:p>
                  </a:txBody>
                  <a:tcPr marL="8011" marR="8011" marT="8011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Projektör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Siyah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65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4000K - 5000K - 6500K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216W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30° - 45° - 60°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1.537,50 ₺ </a:t>
                      </a:r>
                    </a:p>
                  </a:txBody>
                  <a:tcPr marL="8011" marR="8011" marT="8011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581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JPL-A- 2160</a:t>
                      </a:r>
                    </a:p>
                  </a:txBody>
                  <a:tcPr marL="8011" marR="8011" marT="8011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Projektör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Siyah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65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4000K - 5000K - 6500K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144W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30° - 45° - 60°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2.250,00 ₺ </a:t>
                      </a:r>
                    </a:p>
                  </a:txBody>
                  <a:tcPr marL="8011" marR="8011" marT="8011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466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JPL-A- 2800</a:t>
                      </a:r>
                    </a:p>
                  </a:txBody>
                  <a:tcPr marL="8011" marR="8011" marT="8011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Projektör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Siyah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65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4000K - 5000K - 6500K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280W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30° - 45° - 60°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2.887,50 ₺ </a:t>
                      </a:r>
                    </a:p>
                  </a:txBody>
                  <a:tcPr marL="8011" marR="8011" marT="8011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581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JPL-A- 3300</a:t>
                      </a:r>
                    </a:p>
                  </a:txBody>
                  <a:tcPr marL="8011" marR="8011" marT="8011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Projektör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Siyah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65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4000K - 5000K - 6500K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330W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30° - 45° - 60°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3.150,00 ₺ </a:t>
                      </a:r>
                    </a:p>
                  </a:txBody>
                  <a:tcPr marL="8011" marR="8011" marT="8011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581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JPL-A- 4400</a:t>
                      </a:r>
                    </a:p>
                  </a:txBody>
                  <a:tcPr marL="8011" marR="8011" marT="8011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Projektör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Siyah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65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4000K - 5000K - 6500K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440W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30° - 45° - 60°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4.125,00 ₺ </a:t>
                      </a:r>
                    </a:p>
                  </a:txBody>
                  <a:tcPr marL="8011" marR="8011" marT="8011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751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JPL-A- 5500</a:t>
                      </a:r>
                    </a:p>
                  </a:txBody>
                  <a:tcPr marL="8011" marR="8011" marT="8011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Projektör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Siyah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65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4000K - 5000K - 6500K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550W</a:t>
                      </a:r>
                      <a:endParaRPr lang="tr-TR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30° - 45° - 60°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011" marR="8011" marT="8011" marB="0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5.100,00 ₺ </a:t>
                      </a:r>
                    </a:p>
                  </a:txBody>
                  <a:tcPr marL="8011" marR="8011" marT="8011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982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33" y="180975"/>
            <a:ext cx="1522268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946" y="619126"/>
            <a:ext cx="800099" cy="5714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490" y="397739"/>
            <a:ext cx="1843921" cy="79288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93026" y="6381965"/>
            <a:ext cx="86932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900" b="1" dirty="0">
                <a:latin typeface="Arial" panose="020B0604020202020204" pitchFamily="34" charset="0"/>
                <a:cs typeface="Arial" panose="020B0604020202020204" pitchFamily="34" charset="0"/>
              </a:rPr>
              <a:t>* Yukarıda belirtilen teknik bilgiler tolerans ±%+10 olabilir. Son güncellenen bilgiler için lüften www.johnsonaydinlatma.com web sitesini ziyaret edin.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15137" y="6501069"/>
            <a:ext cx="4728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/>
              <a:t>14 </a:t>
            </a:r>
            <a:endParaRPr lang="tr-TR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8512643"/>
              </p:ext>
            </p:extLst>
          </p:nvPr>
        </p:nvGraphicFramePr>
        <p:xfrm>
          <a:off x="415137" y="1494401"/>
          <a:ext cx="5655907" cy="48875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55054">
                  <a:extLst>
                    <a:ext uri="{9D8B030D-6E8A-4147-A177-3AD203B41FA5}">
                      <a16:colId xmlns:a16="http://schemas.microsoft.com/office/drawing/2014/main" xmlns="" val="192954014"/>
                    </a:ext>
                  </a:extLst>
                </a:gridCol>
                <a:gridCol w="1600853">
                  <a:extLst>
                    <a:ext uri="{9D8B030D-6E8A-4147-A177-3AD203B41FA5}">
                      <a16:colId xmlns:a16="http://schemas.microsoft.com/office/drawing/2014/main" xmlns="" val="1152990794"/>
                    </a:ext>
                  </a:extLst>
                </a:gridCol>
              </a:tblGrid>
              <a:tr h="269016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effectLst/>
                        </a:rPr>
                        <a:t>Çeşitli Mekanlarda Oluşturulması Gereken Aydınlık Düzeyleri</a:t>
                      </a:r>
                      <a:endParaRPr lang="tr-TR" sz="1000" b="1" i="0" u="none" strike="noStrike" dirty="0">
                        <a:solidFill>
                          <a:srgbClr val="4F6228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8" marR="8808" marT="8808" marB="0" anchor="ctr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56691270"/>
                  </a:ext>
                </a:extLst>
              </a:tr>
              <a:tr h="18552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Required intensity of illuminations in selected areas</a:t>
                      </a:r>
                      <a:endParaRPr lang="en-US" sz="1000" b="1" i="0" u="none" strike="noStrike" dirty="0">
                        <a:solidFill>
                          <a:srgbClr val="4F6228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8" marR="8808" marT="8808" marB="0" anchor="ctr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17664332"/>
                  </a:ext>
                </a:extLst>
              </a:tr>
              <a:tr h="338037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effectLst/>
                        </a:rPr>
                        <a:t>Mekan Türü / Place Type</a:t>
                      </a:r>
                      <a:endParaRPr lang="tr-TR" sz="1000" b="1" i="0" u="none" strike="noStrike">
                        <a:solidFill>
                          <a:srgbClr val="4F6228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effectLst/>
                        </a:rPr>
                        <a:t>Aydınlık Düzeyi / Lighting Level</a:t>
                      </a:r>
                      <a:endParaRPr lang="tr-TR" sz="1000" b="1" i="0" u="none" strike="noStrike" dirty="0">
                        <a:solidFill>
                          <a:srgbClr val="4F6228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8" marR="8808" marT="8808" marB="0" anchor="ctr"/>
                </a:tc>
                <a:extLst>
                  <a:ext uri="{0D108BD9-81ED-4DB2-BD59-A6C34878D82A}">
                    <a16:rowId xmlns:a16="http://schemas.microsoft.com/office/drawing/2014/main" xmlns="" val="2017515743"/>
                  </a:ext>
                </a:extLst>
              </a:tr>
              <a:tr h="185528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 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sng" strike="noStrike">
                          <a:effectLst/>
                        </a:rPr>
                        <a:t> </a:t>
                      </a:r>
                      <a:endParaRPr lang="tr-TR" sz="10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8" marR="8808" marT="8808" marB="0" anchor="ctr"/>
                </a:tc>
                <a:extLst>
                  <a:ext uri="{0D108BD9-81ED-4DB2-BD59-A6C34878D82A}">
                    <a16:rowId xmlns:a16="http://schemas.microsoft.com/office/drawing/2014/main" xmlns="" val="3227059243"/>
                  </a:ext>
                </a:extLst>
              </a:tr>
              <a:tr h="194804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effectLst/>
                        </a:rPr>
                        <a:t>Ofisler / Offices</a:t>
                      </a:r>
                      <a:endParaRPr lang="tr-TR" sz="1000" b="1" i="0" u="none" strike="noStrike">
                        <a:solidFill>
                          <a:srgbClr val="4F6228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sng" strike="noStrike">
                          <a:effectLst/>
                        </a:rPr>
                        <a:t> </a:t>
                      </a:r>
                      <a:endParaRPr lang="tr-TR" sz="10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8" marR="8808" marT="8808" marB="0" anchor="ctr"/>
                </a:tc>
                <a:extLst>
                  <a:ext uri="{0D108BD9-81ED-4DB2-BD59-A6C34878D82A}">
                    <a16:rowId xmlns:a16="http://schemas.microsoft.com/office/drawing/2014/main" xmlns="" val="3662261682"/>
                  </a:ext>
                </a:extLst>
              </a:tr>
              <a:tr h="185528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effectLst/>
                        </a:rPr>
                        <a:t>Genel Ofis Alanları / Standart Offices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500 Lüx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8" marR="8808" marT="8808" marB="0" anchor="ctr"/>
                </a:tc>
                <a:extLst>
                  <a:ext uri="{0D108BD9-81ED-4DB2-BD59-A6C34878D82A}">
                    <a16:rowId xmlns:a16="http://schemas.microsoft.com/office/drawing/2014/main" xmlns="" val="1420880862"/>
                  </a:ext>
                </a:extLst>
              </a:tr>
              <a:tr h="185528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effectLst/>
                        </a:rPr>
                        <a:t>Açık Ofisler / Open Offices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750 Lüx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8" marR="8808" marT="8808" marB="0" anchor="ctr"/>
                </a:tc>
                <a:extLst>
                  <a:ext uri="{0D108BD9-81ED-4DB2-BD59-A6C34878D82A}">
                    <a16:rowId xmlns:a16="http://schemas.microsoft.com/office/drawing/2014/main" xmlns="" val="1317505995"/>
                  </a:ext>
                </a:extLst>
              </a:tr>
              <a:tr h="18552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Çizim Yapılan Ofisler / Technical Offices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effectLst/>
                        </a:rPr>
                        <a:t>1000 Lüx</a:t>
                      </a:r>
                      <a:endParaRPr lang="tr-T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8" marR="8808" marT="8808" marB="0" anchor="ctr"/>
                </a:tc>
                <a:extLst>
                  <a:ext uri="{0D108BD9-81ED-4DB2-BD59-A6C34878D82A}">
                    <a16:rowId xmlns:a16="http://schemas.microsoft.com/office/drawing/2014/main" xmlns="" val="247981560"/>
                  </a:ext>
                </a:extLst>
              </a:tr>
              <a:tr h="185528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effectLst/>
                        </a:rPr>
                        <a:t>Bekleme Salonları / Waiting Rooms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200 Lüx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8" marR="8808" marT="8808" marB="0" anchor="ctr"/>
                </a:tc>
                <a:extLst>
                  <a:ext uri="{0D108BD9-81ED-4DB2-BD59-A6C34878D82A}">
                    <a16:rowId xmlns:a16="http://schemas.microsoft.com/office/drawing/2014/main" xmlns="" val="4017115877"/>
                  </a:ext>
                </a:extLst>
              </a:tr>
              <a:tr h="185528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effectLst/>
                        </a:rPr>
                        <a:t>Bilgi İşlem Merkezleri / Data Processing Center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300 Lüx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8" marR="8808" marT="8808" marB="0" anchor="ctr"/>
                </a:tc>
                <a:extLst>
                  <a:ext uri="{0D108BD9-81ED-4DB2-BD59-A6C34878D82A}">
                    <a16:rowId xmlns:a16="http://schemas.microsoft.com/office/drawing/2014/main" xmlns="" val="2224294829"/>
                  </a:ext>
                </a:extLst>
              </a:tr>
              <a:tr h="185528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sng" strike="noStrike">
                          <a:effectLst/>
                        </a:rPr>
                        <a:t> </a:t>
                      </a:r>
                      <a:endParaRPr lang="tr-TR" sz="10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 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8" marR="8808" marT="8808" marB="0" anchor="ctr"/>
                </a:tc>
                <a:extLst>
                  <a:ext uri="{0D108BD9-81ED-4DB2-BD59-A6C34878D82A}">
                    <a16:rowId xmlns:a16="http://schemas.microsoft.com/office/drawing/2014/main" xmlns="" val="3799672794"/>
                  </a:ext>
                </a:extLst>
              </a:tr>
              <a:tr h="194804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effectLst/>
                        </a:rPr>
                        <a:t>Konser Salonları, Sinemalar, Tiyatrolar / Cinemas, Theaters</a:t>
                      </a:r>
                      <a:endParaRPr lang="tr-TR" sz="1000" b="1" i="0" u="none" strike="noStrike">
                        <a:solidFill>
                          <a:srgbClr val="4F6228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 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8" marR="8808" marT="8808" marB="0" anchor="ctr"/>
                </a:tc>
                <a:extLst>
                  <a:ext uri="{0D108BD9-81ED-4DB2-BD59-A6C34878D82A}">
                    <a16:rowId xmlns:a16="http://schemas.microsoft.com/office/drawing/2014/main" xmlns="" val="3725816804"/>
                  </a:ext>
                </a:extLst>
              </a:tr>
              <a:tr h="185528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effectLst/>
                        </a:rPr>
                        <a:t>Genel / General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100 Lüx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8" marR="8808" marT="8808" marB="0" anchor="ctr"/>
                </a:tc>
                <a:extLst>
                  <a:ext uri="{0D108BD9-81ED-4DB2-BD59-A6C34878D82A}">
                    <a16:rowId xmlns:a16="http://schemas.microsoft.com/office/drawing/2014/main" xmlns="" val="3829746978"/>
                  </a:ext>
                </a:extLst>
              </a:tr>
              <a:tr h="185528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effectLst/>
                        </a:rPr>
                        <a:t>Fuaye / Foyer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200 Lüx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8" marR="8808" marT="8808" marB="0" anchor="ctr"/>
                </a:tc>
                <a:extLst>
                  <a:ext uri="{0D108BD9-81ED-4DB2-BD59-A6C34878D82A}">
                    <a16:rowId xmlns:a16="http://schemas.microsoft.com/office/drawing/2014/main" xmlns="" val="200927215"/>
                  </a:ext>
                </a:extLst>
              </a:tr>
              <a:tr h="185528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 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 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8" marR="8808" marT="8808" marB="0" anchor="ctr"/>
                </a:tc>
                <a:extLst>
                  <a:ext uri="{0D108BD9-81ED-4DB2-BD59-A6C34878D82A}">
                    <a16:rowId xmlns:a16="http://schemas.microsoft.com/office/drawing/2014/main" xmlns="" val="2811290905"/>
                  </a:ext>
                </a:extLst>
              </a:tr>
              <a:tr h="194804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effectLst/>
                        </a:rPr>
                        <a:t>Müzeler ve Sanat Galerileri/ Museum - Art Gallerys</a:t>
                      </a:r>
                      <a:endParaRPr lang="tr-TR" sz="1000" b="1" i="0" u="none" strike="noStrike">
                        <a:solidFill>
                          <a:srgbClr val="4F6228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 </a:t>
                      </a:r>
                      <a:endParaRPr lang="tr-TR" sz="1000" b="0" i="0" u="none" strike="noStrike">
                        <a:solidFill>
                          <a:srgbClr val="4F6228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8" marR="8808" marT="8808" marB="0" anchor="ctr"/>
                </a:tc>
                <a:extLst>
                  <a:ext uri="{0D108BD9-81ED-4DB2-BD59-A6C34878D82A}">
                    <a16:rowId xmlns:a16="http://schemas.microsoft.com/office/drawing/2014/main" xmlns="" val="1026594121"/>
                  </a:ext>
                </a:extLst>
              </a:tr>
              <a:tr h="338037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effectLst/>
                        </a:rPr>
                        <a:t>Işığa Duyarlı Olmayan Nesnelerin Sergilenmesi / Display of non light - senstiveobjects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300 Lüx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8" marR="8808" marT="8808" marB="0" anchor="ctr"/>
                </a:tc>
                <a:extLst>
                  <a:ext uri="{0D108BD9-81ED-4DB2-BD59-A6C34878D82A}">
                    <a16:rowId xmlns:a16="http://schemas.microsoft.com/office/drawing/2014/main" xmlns="" val="3477538878"/>
                  </a:ext>
                </a:extLst>
              </a:tr>
              <a:tr h="18552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Işığa Duyarlı Nesnelerin Teşhiri / Display of Light Sensetive Objects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150 Lüx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8" marR="8808" marT="8808" marB="0" anchor="ctr"/>
                </a:tc>
                <a:extLst>
                  <a:ext uri="{0D108BD9-81ED-4DB2-BD59-A6C34878D82A}">
                    <a16:rowId xmlns:a16="http://schemas.microsoft.com/office/drawing/2014/main" xmlns="" val="3894929495"/>
                  </a:ext>
                </a:extLst>
              </a:tr>
              <a:tr h="185528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 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 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8" marR="8808" marT="8808" marB="0" anchor="ctr"/>
                </a:tc>
                <a:extLst>
                  <a:ext uri="{0D108BD9-81ED-4DB2-BD59-A6C34878D82A}">
                    <a16:rowId xmlns:a16="http://schemas.microsoft.com/office/drawing/2014/main" xmlns="" val="826404866"/>
                  </a:ext>
                </a:extLst>
              </a:tr>
              <a:tr h="194804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effectLst/>
                        </a:rPr>
                        <a:t>Eğitim / Education</a:t>
                      </a:r>
                      <a:endParaRPr lang="tr-TR" sz="1000" b="1" i="0" u="none" strike="noStrike">
                        <a:solidFill>
                          <a:srgbClr val="4F6228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 </a:t>
                      </a:r>
                      <a:endParaRPr lang="tr-TR" sz="1000" b="0" i="0" u="none" strike="noStrike">
                        <a:solidFill>
                          <a:srgbClr val="4F6228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8" marR="8808" marT="8808" marB="0" anchor="ctr"/>
                </a:tc>
                <a:extLst>
                  <a:ext uri="{0D108BD9-81ED-4DB2-BD59-A6C34878D82A}">
                    <a16:rowId xmlns:a16="http://schemas.microsoft.com/office/drawing/2014/main" xmlns="" val="2564074247"/>
                  </a:ext>
                </a:extLst>
              </a:tr>
              <a:tr h="185528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effectLst/>
                        </a:rPr>
                        <a:t>Sınıflar / Classrooms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500 Lüx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8" marR="8808" marT="8808" marB="0" anchor="ctr"/>
                </a:tc>
                <a:extLst>
                  <a:ext uri="{0D108BD9-81ED-4DB2-BD59-A6C34878D82A}">
                    <a16:rowId xmlns:a16="http://schemas.microsoft.com/office/drawing/2014/main" xmlns="" val="2480896140"/>
                  </a:ext>
                </a:extLst>
              </a:tr>
              <a:tr h="185528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effectLst/>
                        </a:rPr>
                        <a:t>Konferans Salonları/ Conference Rooms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300 Lüx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8" marR="8808" marT="8808" marB="0" anchor="ctr"/>
                </a:tc>
                <a:extLst>
                  <a:ext uri="{0D108BD9-81ED-4DB2-BD59-A6C34878D82A}">
                    <a16:rowId xmlns:a16="http://schemas.microsoft.com/office/drawing/2014/main" xmlns="" val="1660761721"/>
                  </a:ext>
                </a:extLst>
              </a:tr>
              <a:tr h="185528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effectLst/>
                        </a:rPr>
                        <a:t>Laboratuarlar / Laboratory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effectLst/>
                        </a:rPr>
                        <a:t>500 Lüx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8" marR="8808" marT="8808" marB="0" anchor="ctr"/>
                </a:tc>
                <a:extLst>
                  <a:ext uri="{0D108BD9-81ED-4DB2-BD59-A6C34878D82A}">
                    <a16:rowId xmlns:a16="http://schemas.microsoft.com/office/drawing/2014/main" xmlns="" val="1391653163"/>
                  </a:ext>
                </a:extLst>
              </a:tr>
              <a:tr h="194804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effectLst/>
                        </a:rPr>
                        <a:t>Kütüphaneler / Library</a:t>
                      </a:r>
                      <a:endParaRPr lang="tr-T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8" marR="8808" marT="8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effectLst/>
                        </a:rPr>
                        <a:t>500 Lüx</a:t>
                      </a:r>
                      <a:endParaRPr lang="tr-T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8" marR="8808" marT="8808" marB="0" anchor="ctr"/>
                </a:tc>
                <a:extLst>
                  <a:ext uri="{0D108BD9-81ED-4DB2-BD59-A6C34878D82A}">
                    <a16:rowId xmlns:a16="http://schemas.microsoft.com/office/drawing/2014/main" xmlns="" val="101791359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6815119"/>
              </p:ext>
            </p:extLst>
          </p:nvPr>
        </p:nvGraphicFramePr>
        <p:xfrm>
          <a:off x="6233375" y="1494401"/>
          <a:ext cx="5422005" cy="48875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87355">
                  <a:extLst>
                    <a:ext uri="{9D8B030D-6E8A-4147-A177-3AD203B41FA5}">
                      <a16:colId xmlns:a16="http://schemas.microsoft.com/office/drawing/2014/main" xmlns="" val="1033797811"/>
                    </a:ext>
                  </a:extLst>
                </a:gridCol>
                <a:gridCol w="1534650">
                  <a:extLst>
                    <a:ext uri="{9D8B030D-6E8A-4147-A177-3AD203B41FA5}">
                      <a16:colId xmlns:a16="http://schemas.microsoft.com/office/drawing/2014/main" xmlns="" val="1149355906"/>
                    </a:ext>
                  </a:extLst>
                </a:gridCol>
              </a:tblGrid>
              <a:tr h="164222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r-TR" sz="800" u="none" strike="noStrike">
                          <a:effectLst/>
                        </a:rPr>
                        <a:t>Çeşitli Mekanlarda Oluşturulması Gereken Aydınlık Düzeyleri</a:t>
                      </a:r>
                      <a:endParaRPr lang="tr-TR" sz="800" b="1" i="0" u="none" strike="noStrike">
                        <a:solidFill>
                          <a:srgbClr val="4F6228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2" marR="6962" marT="6962" marB="0" anchor="ctr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72624727"/>
                  </a:ext>
                </a:extLst>
              </a:tr>
              <a:tr h="156402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Required intensity of illuminations in selected areas</a:t>
                      </a:r>
                      <a:endParaRPr lang="en-US" sz="800" b="1" i="0" u="none" strike="noStrike">
                        <a:solidFill>
                          <a:srgbClr val="4F6228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2" marR="6962" marT="6962" marB="0" anchor="ctr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7102132"/>
                  </a:ext>
                </a:extLst>
              </a:tr>
              <a:tr h="156402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u="none" strike="noStrike">
                          <a:effectLst/>
                        </a:rPr>
                        <a:t>Mekan Türü / Place Type</a:t>
                      </a:r>
                      <a:endParaRPr lang="tr-TR" sz="800" b="1" i="0" u="none" strike="noStrike">
                        <a:solidFill>
                          <a:srgbClr val="4F6228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u="none" strike="noStrike">
                          <a:effectLst/>
                        </a:rPr>
                        <a:t>Aydınlık Düzeyi / Lighting Level</a:t>
                      </a:r>
                      <a:endParaRPr lang="tr-TR" sz="800" b="1" i="0" u="none" strike="noStrike">
                        <a:solidFill>
                          <a:srgbClr val="4F6228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2" marR="6962" marT="6962" marB="0" anchor="ctr"/>
                </a:tc>
                <a:extLst>
                  <a:ext uri="{0D108BD9-81ED-4DB2-BD59-A6C34878D82A}">
                    <a16:rowId xmlns:a16="http://schemas.microsoft.com/office/drawing/2014/main" xmlns="" val="3304250054"/>
                  </a:ext>
                </a:extLst>
              </a:tr>
              <a:tr h="164222">
                <a:tc>
                  <a:txBody>
                    <a:bodyPr/>
                    <a:lstStyle/>
                    <a:p>
                      <a:pPr algn="l" fontAlgn="ctr"/>
                      <a:r>
                        <a:rPr lang="tr-TR" sz="800" u="none" strike="noStrike">
                          <a:effectLst/>
                        </a:rPr>
                        <a:t>Hastaneler/ Hospitals</a:t>
                      </a:r>
                      <a:endParaRPr lang="tr-TR" sz="800" b="1" i="0" u="none" strike="noStrike">
                        <a:solidFill>
                          <a:srgbClr val="4F6228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u="none" strike="noStrike">
                          <a:effectLst/>
                        </a:rPr>
                        <a:t> </a:t>
                      </a:r>
                      <a:endParaRPr lang="tr-TR" sz="800" b="0" i="0" u="none" strike="noStrike">
                        <a:solidFill>
                          <a:srgbClr val="4F6228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2" marR="6962" marT="6962" marB="0" anchor="ctr"/>
                </a:tc>
                <a:extLst>
                  <a:ext uri="{0D108BD9-81ED-4DB2-BD59-A6C34878D82A}">
                    <a16:rowId xmlns:a16="http://schemas.microsoft.com/office/drawing/2014/main" xmlns="" val="2461558458"/>
                  </a:ext>
                </a:extLst>
              </a:tr>
              <a:tr h="156402">
                <a:tc>
                  <a:txBody>
                    <a:bodyPr/>
                    <a:lstStyle/>
                    <a:p>
                      <a:pPr algn="l" fontAlgn="ctr"/>
                      <a:r>
                        <a:rPr lang="tr-TR" sz="800" u="none" strike="noStrike">
                          <a:effectLst/>
                        </a:rPr>
                        <a:t>Gece / Nights</a:t>
                      </a:r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u="none" strike="noStrike">
                          <a:effectLst/>
                        </a:rPr>
                        <a:t>50 Lüx</a:t>
                      </a:r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2" marR="6962" marT="6962" marB="0" anchor="ctr"/>
                </a:tc>
                <a:extLst>
                  <a:ext uri="{0D108BD9-81ED-4DB2-BD59-A6C34878D82A}">
                    <a16:rowId xmlns:a16="http://schemas.microsoft.com/office/drawing/2014/main" xmlns="" val="3905140372"/>
                  </a:ext>
                </a:extLst>
              </a:tr>
              <a:tr h="156402">
                <a:tc>
                  <a:txBody>
                    <a:bodyPr/>
                    <a:lstStyle/>
                    <a:p>
                      <a:pPr algn="l" fontAlgn="ctr"/>
                      <a:r>
                        <a:rPr lang="tr-TR" sz="800" u="none" strike="noStrike">
                          <a:effectLst/>
                        </a:rPr>
                        <a:t>Gündüz / Day</a:t>
                      </a:r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u="none" strike="noStrike">
                          <a:effectLst/>
                        </a:rPr>
                        <a:t>200 Lüx</a:t>
                      </a:r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2" marR="6962" marT="6962" marB="0" anchor="ctr"/>
                </a:tc>
                <a:extLst>
                  <a:ext uri="{0D108BD9-81ED-4DB2-BD59-A6C34878D82A}">
                    <a16:rowId xmlns:a16="http://schemas.microsoft.com/office/drawing/2014/main" xmlns="" val="3900110663"/>
                  </a:ext>
                </a:extLst>
              </a:tr>
              <a:tr h="156402">
                <a:tc>
                  <a:txBody>
                    <a:bodyPr/>
                    <a:lstStyle/>
                    <a:p>
                      <a:pPr algn="l" fontAlgn="ctr"/>
                      <a:r>
                        <a:rPr lang="tr-TR" sz="800" u="none" strike="noStrike">
                          <a:effectLst/>
                        </a:rPr>
                        <a:t>Muayene Odaları / Examination Rooms</a:t>
                      </a:r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u="none" strike="noStrike">
                          <a:effectLst/>
                        </a:rPr>
                        <a:t>500 Lüx</a:t>
                      </a:r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2" marR="6962" marT="6962" marB="0" anchor="ctr"/>
                </a:tc>
                <a:extLst>
                  <a:ext uri="{0D108BD9-81ED-4DB2-BD59-A6C34878D82A}">
                    <a16:rowId xmlns:a16="http://schemas.microsoft.com/office/drawing/2014/main" xmlns="" val="159890048"/>
                  </a:ext>
                </a:extLst>
              </a:tr>
              <a:tr h="156402">
                <a:tc>
                  <a:txBody>
                    <a:bodyPr/>
                    <a:lstStyle/>
                    <a:p>
                      <a:pPr algn="l" fontAlgn="ctr"/>
                      <a:r>
                        <a:rPr lang="tr-TR" sz="800" u="none" strike="noStrike">
                          <a:effectLst/>
                        </a:rPr>
                        <a:t>Personel Odaları / Staff Rooms</a:t>
                      </a:r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u="none" strike="noStrike">
                          <a:effectLst/>
                        </a:rPr>
                        <a:t>100 Lüx</a:t>
                      </a:r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2" marR="6962" marT="6962" marB="0" anchor="ctr"/>
                </a:tc>
                <a:extLst>
                  <a:ext uri="{0D108BD9-81ED-4DB2-BD59-A6C34878D82A}">
                    <a16:rowId xmlns:a16="http://schemas.microsoft.com/office/drawing/2014/main" xmlns="" val="4149215875"/>
                  </a:ext>
                </a:extLst>
              </a:tr>
              <a:tr h="156402">
                <a:tc>
                  <a:txBody>
                    <a:bodyPr/>
                    <a:lstStyle/>
                    <a:p>
                      <a:pPr algn="l" fontAlgn="ctr"/>
                      <a:r>
                        <a:rPr lang="tr-TR" sz="800" u="none" strike="noStrike">
                          <a:effectLst/>
                        </a:rPr>
                        <a:t>Laboratuarlar / Laboratory</a:t>
                      </a:r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u="none" strike="noStrike">
                          <a:effectLst/>
                        </a:rPr>
                        <a:t>500 Lüx</a:t>
                      </a:r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2" marR="6962" marT="6962" marB="0" anchor="ctr"/>
                </a:tc>
                <a:extLst>
                  <a:ext uri="{0D108BD9-81ED-4DB2-BD59-A6C34878D82A}">
                    <a16:rowId xmlns:a16="http://schemas.microsoft.com/office/drawing/2014/main" xmlns="" val="384672847"/>
                  </a:ext>
                </a:extLst>
              </a:tr>
              <a:tr h="156402">
                <a:tc>
                  <a:txBody>
                    <a:bodyPr/>
                    <a:lstStyle/>
                    <a:p>
                      <a:pPr algn="l" fontAlgn="ctr"/>
                      <a:r>
                        <a:rPr lang="tr-TR" sz="800" u="none" strike="noStrike">
                          <a:effectLst/>
                        </a:rPr>
                        <a:t> </a:t>
                      </a:r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u="none" strike="noStrike">
                          <a:effectLst/>
                        </a:rPr>
                        <a:t> </a:t>
                      </a:r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2" marR="6962" marT="6962" marB="0" anchor="ctr"/>
                </a:tc>
                <a:extLst>
                  <a:ext uri="{0D108BD9-81ED-4DB2-BD59-A6C34878D82A}">
                    <a16:rowId xmlns:a16="http://schemas.microsoft.com/office/drawing/2014/main" xmlns="" val="3636405140"/>
                  </a:ext>
                </a:extLst>
              </a:tr>
              <a:tr h="164222">
                <a:tc>
                  <a:txBody>
                    <a:bodyPr/>
                    <a:lstStyle/>
                    <a:p>
                      <a:pPr algn="l" fontAlgn="ctr"/>
                      <a:r>
                        <a:rPr lang="tr-TR" sz="800" u="none" strike="noStrike">
                          <a:effectLst/>
                        </a:rPr>
                        <a:t>Konutlar, Oteller Restoranlar/ Homes, Hotels, Restaurants</a:t>
                      </a:r>
                      <a:endParaRPr lang="tr-TR" sz="800" b="1" i="0" u="none" strike="noStrike">
                        <a:solidFill>
                          <a:srgbClr val="4F6228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u="none" strike="noStrike">
                          <a:effectLst/>
                        </a:rPr>
                        <a:t> </a:t>
                      </a:r>
                      <a:endParaRPr lang="tr-TR" sz="800" b="0" i="0" u="none" strike="noStrike">
                        <a:solidFill>
                          <a:srgbClr val="4F6228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2" marR="6962" marT="6962" marB="0" anchor="ctr"/>
                </a:tc>
                <a:extLst>
                  <a:ext uri="{0D108BD9-81ED-4DB2-BD59-A6C34878D82A}">
                    <a16:rowId xmlns:a16="http://schemas.microsoft.com/office/drawing/2014/main" xmlns="" val="3608704668"/>
                  </a:ext>
                </a:extLst>
              </a:tr>
              <a:tr h="156402">
                <a:tc>
                  <a:txBody>
                    <a:bodyPr/>
                    <a:lstStyle/>
                    <a:p>
                      <a:pPr algn="l" fontAlgn="ctr"/>
                      <a:r>
                        <a:rPr lang="nl-NL" sz="800" u="none" strike="noStrike">
                          <a:effectLst/>
                        </a:rPr>
                        <a:t>Yatak Odaları (Genel) / Bedroom (General)</a:t>
                      </a:r>
                      <a:endParaRPr lang="nl-N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u="none" strike="noStrike">
                          <a:effectLst/>
                        </a:rPr>
                        <a:t>50 Lüx</a:t>
                      </a:r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2" marR="6962" marT="6962" marB="0" anchor="ctr"/>
                </a:tc>
                <a:extLst>
                  <a:ext uri="{0D108BD9-81ED-4DB2-BD59-A6C34878D82A}">
                    <a16:rowId xmlns:a16="http://schemas.microsoft.com/office/drawing/2014/main" xmlns="" val="3613461011"/>
                  </a:ext>
                </a:extLst>
              </a:tr>
              <a:tr h="156402">
                <a:tc>
                  <a:txBody>
                    <a:bodyPr/>
                    <a:lstStyle/>
                    <a:p>
                      <a:pPr algn="l" fontAlgn="ctr"/>
                      <a:r>
                        <a:rPr lang="tr-TR" sz="800" u="none" strike="noStrike">
                          <a:effectLst/>
                        </a:rPr>
                        <a:t>Yatakbaşı / Bedside</a:t>
                      </a:r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u="none" strike="noStrike">
                          <a:effectLst/>
                        </a:rPr>
                        <a:t>200 Lüx</a:t>
                      </a:r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2" marR="6962" marT="6962" marB="0" anchor="ctr"/>
                </a:tc>
                <a:extLst>
                  <a:ext uri="{0D108BD9-81ED-4DB2-BD59-A6C34878D82A}">
                    <a16:rowId xmlns:a16="http://schemas.microsoft.com/office/drawing/2014/main" xmlns="" val="1499966285"/>
                  </a:ext>
                </a:extLst>
              </a:tr>
              <a:tr h="156402">
                <a:tc>
                  <a:txBody>
                    <a:bodyPr/>
                    <a:lstStyle/>
                    <a:p>
                      <a:pPr algn="l" fontAlgn="ctr"/>
                      <a:r>
                        <a:rPr lang="tr-TR" sz="800" u="none" strike="noStrike">
                          <a:effectLst/>
                        </a:rPr>
                        <a:t>Banyolar (Genel) / Bath (General)</a:t>
                      </a:r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u="none" strike="noStrike">
                          <a:effectLst/>
                        </a:rPr>
                        <a:t>100 Lüx</a:t>
                      </a:r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2" marR="6962" marT="6962" marB="0" anchor="ctr"/>
                </a:tc>
                <a:extLst>
                  <a:ext uri="{0D108BD9-81ED-4DB2-BD59-A6C34878D82A}">
                    <a16:rowId xmlns:a16="http://schemas.microsoft.com/office/drawing/2014/main" xmlns="" val="2777097593"/>
                  </a:ext>
                </a:extLst>
              </a:tr>
              <a:tr h="156402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Banyolar (Ayna Önü) / Bath or (Mirror Front)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u="none" strike="noStrike">
                          <a:effectLst/>
                        </a:rPr>
                        <a:t>500 Lüx</a:t>
                      </a:r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2" marR="6962" marT="6962" marB="0" anchor="ctr"/>
                </a:tc>
                <a:extLst>
                  <a:ext uri="{0D108BD9-81ED-4DB2-BD59-A6C34878D82A}">
                    <a16:rowId xmlns:a16="http://schemas.microsoft.com/office/drawing/2014/main" xmlns="" val="2887010254"/>
                  </a:ext>
                </a:extLst>
              </a:tr>
              <a:tr h="156402">
                <a:tc>
                  <a:txBody>
                    <a:bodyPr/>
                    <a:lstStyle/>
                    <a:p>
                      <a:pPr algn="l" fontAlgn="ctr"/>
                      <a:r>
                        <a:rPr lang="tr-TR" sz="800" u="none" strike="noStrike" dirty="0">
                          <a:effectLst/>
                        </a:rPr>
                        <a:t>Oturma Odaları (Genel) / Living Rooms (General)</a:t>
                      </a:r>
                      <a:endParaRPr lang="tr-T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u="none" strike="noStrike">
                          <a:effectLst/>
                        </a:rPr>
                        <a:t>100 Lüx</a:t>
                      </a:r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2" marR="6962" marT="6962" marB="0" anchor="ctr"/>
                </a:tc>
                <a:extLst>
                  <a:ext uri="{0D108BD9-81ED-4DB2-BD59-A6C34878D82A}">
                    <a16:rowId xmlns:a16="http://schemas.microsoft.com/office/drawing/2014/main" xmlns="" val="1614446254"/>
                  </a:ext>
                </a:extLst>
              </a:tr>
              <a:tr h="156402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Oturma Odaları (Okuma) / Living Rooms (Reading)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u="none" strike="noStrike">
                          <a:effectLst/>
                        </a:rPr>
                        <a:t>500 Lüx</a:t>
                      </a:r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2" marR="6962" marT="6962" marB="0" anchor="ctr"/>
                </a:tc>
                <a:extLst>
                  <a:ext uri="{0D108BD9-81ED-4DB2-BD59-A6C34878D82A}">
                    <a16:rowId xmlns:a16="http://schemas.microsoft.com/office/drawing/2014/main" xmlns="" val="2236144586"/>
                  </a:ext>
                </a:extLst>
              </a:tr>
              <a:tr h="156402">
                <a:tc>
                  <a:txBody>
                    <a:bodyPr/>
                    <a:lstStyle/>
                    <a:p>
                      <a:pPr algn="l" fontAlgn="ctr"/>
                      <a:r>
                        <a:rPr lang="tr-TR" sz="800" u="none" strike="noStrike">
                          <a:effectLst/>
                        </a:rPr>
                        <a:t>Merdivenler / Stairs</a:t>
                      </a:r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u="none" strike="noStrike">
                          <a:effectLst/>
                        </a:rPr>
                        <a:t>100 Lüx</a:t>
                      </a:r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2" marR="6962" marT="6962" marB="0" anchor="ctr"/>
                </a:tc>
                <a:extLst>
                  <a:ext uri="{0D108BD9-81ED-4DB2-BD59-A6C34878D82A}">
                    <a16:rowId xmlns:a16="http://schemas.microsoft.com/office/drawing/2014/main" xmlns="" val="1728554117"/>
                  </a:ext>
                </a:extLst>
              </a:tr>
              <a:tr h="156402">
                <a:tc>
                  <a:txBody>
                    <a:bodyPr/>
                    <a:lstStyle/>
                    <a:p>
                      <a:pPr algn="l" fontAlgn="ctr"/>
                      <a:r>
                        <a:rPr lang="tr-TR" sz="800" u="none" strike="noStrike">
                          <a:effectLst/>
                        </a:rPr>
                        <a:t>Mutfaklar (Genel) / Kitchen forGeneral</a:t>
                      </a:r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u="none" strike="noStrike">
                          <a:effectLst/>
                        </a:rPr>
                        <a:t>300 Lüx</a:t>
                      </a:r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2" marR="6962" marT="6962" marB="0" anchor="ctr"/>
                </a:tc>
                <a:extLst>
                  <a:ext uri="{0D108BD9-81ED-4DB2-BD59-A6C34878D82A}">
                    <a16:rowId xmlns:a16="http://schemas.microsoft.com/office/drawing/2014/main" xmlns="" val="206139608"/>
                  </a:ext>
                </a:extLst>
              </a:tr>
              <a:tr h="156402">
                <a:tc>
                  <a:txBody>
                    <a:bodyPr/>
                    <a:lstStyle/>
                    <a:p>
                      <a:pPr algn="l" fontAlgn="ctr"/>
                      <a:r>
                        <a:rPr lang="tr-TR" sz="800" u="none" strike="noStrike">
                          <a:effectLst/>
                        </a:rPr>
                        <a:t>Mutfaklar (Tezgah Üstü) / Kitchen for Countertops</a:t>
                      </a:r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u="none" strike="noStrike">
                          <a:effectLst/>
                        </a:rPr>
                        <a:t>500 Lüx</a:t>
                      </a:r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2" marR="6962" marT="6962" marB="0" anchor="ctr"/>
                </a:tc>
                <a:extLst>
                  <a:ext uri="{0D108BD9-81ED-4DB2-BD59-A6C34878D82A}">
                    <a16:rowId xmlns:a16="http://schemas.microsoft.com/office/drawing/2014/main" xmlns="" val="1518958877"/>
                  </a:ext>
                </a:extLst>
              </a:tr>
              <a:tr h="156402">
                <a:tc>
                  <a:txBody>
                    <a:bodyPr/>
                    <a:lstStyle/>
                    <a:p>
                      <a:pPr algn="l" fontAlgn="ctr"/>
                      <a:r>
                        <a:rPr lang="tr-TR" sz="800" u="none" strike="noStrike">
                          <a:effectLst/>
                        </a:rPr>
                        <a:t> </a:t>
                      </a:r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u="none" strike="noStrike">
                          <a:effectLst/>
                        </a:rPr>
                        <a:t> </a:t>
                      </a:r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2" marR="6962" marT="6962" marB="0" anchor="ctr"/>
                </a:tc>
                <a:extLst>
                  <a:ext uri="{0D108BD9-81ED-4DB2-BD59-A6C34878D82A}">
                    <a16:rowId xmlns:a16="http://schemas.microsoft.com/office/drawing/2014/main" xmlns="" val="295958542"/>
                  </a:ext>
                </a:extLst>
              </a:tr>
              <a:tr h="164222">
                <a:tc>
                  <a:txBody>
                    <a:bodyPr/>
                    <a:lstStyle/>
                    <a:p>
                      <a:pPr algn="l" fontAlgn="ctr"/>
                      <a:r>
                        <a:rPr lang="tr-TR" sz="800" u="none" strike="noStrike">
                          <a:effectLst/>
                        </a:rPr>
                        <a:t>Endüstriyel Alanlar / Industry Areas</a:t>
                      </a:r>
                      <a:endParaRPr lang="tr-TR" sz="800" b="1" i="0" u="none" strike="noStrike">
                        <a:solidFill>
                          <a:srgbClr val="4F6228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u="none" strike="noStrike">
                          <a:effectLst/>
                        </a:rPr>
                        <a:t> </a:t>
                      </a:r>
                      <a:endParaRPr lang="tr-TR" sz="800" b="0" i="0" u="none" strike="noStrike">
                        <a:solidFill>
                          <a:srgbClr val="4F6228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2" marR="6962" marT="6962" marB="0" anchor="ctr"/>
                </a:tc>
                <a:extLst>
                  <a:ext uri="{0D108BD9-81ED-4DB2-BD59-A6C34878D82A}">
                    <a16:rowId xmlns:a16="http://schemas.microsoft.com/office/drawing/2014/main" xmlns="" val="43317971"/>
                  </a:ext>
                </a:extLst>
              </a:tr>
              <a:tr h="156402">
                <a:tc>
                  <a:txBody>
                    <a:bodyPr/>
                    <a:lstStyle/>
                    <a:p>
                      <a:pPr algn="l" fontAlgn="ctr"/>
                      <a:r>
                        <a:rPr lang="tr-TR" sz="800" u="none" strike="noStrike">
                          <a:effectLst/>
                        </a:rPr>
                        <a:t>Tekstil Atölyeleri / Textile Mills</a:t>
                      </a:r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u="none" strike="noStrike">
                          <a:effectLst/>
                        </a:rPr>
                        <a:t>750 Lüx</a:t>
                      </a:r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2" marR="6962" marT="6962" marB="0" anchor="ctr"/>
                </a:tc>
                <a:extLst>
                  <a:ext uri="{0D108BD9-81ED-4DB2-BD59-A6C34878D82A}">
                    <a16:rowId xmlns:a16="http://schemas.microsoft.com/office/drawing/2014/main" xmlns="" val="3419695580"/>
                  </a:ext>
                </a:extLst>
              </a:tr>
              <a:tr h="156402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Test ve Kontrol Noktaları / Test and Control Points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u="none" strike="noStrike">
                          <a:effectLst/>
                        </a:rPr>
                        <a:t>750 Lüx</a:t>
                      </a:r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2" marR="6962" marT="6962" marB="0" anchor="ctr"/>
                </a:tc>
                <a:extLst>
                  <a:ext uri="{0D108BD9-81ED-4DB2-BD59-A6C34878D82A}">
                    <a16:rowId xmlns:a16="http://schemas.microsoft.com/office/drawing/2014/main" xmlns="" val="1657134572"/>
                  </a:ext>
                </a:extLst>
              </a:tr>
              <a:tr h="156402">
                <a:tc>
                  <a:txBody>
                    <a:bodyPr/>
                    <a:lstStyle/>
                    <a:p>
                      <a:pPr algn="l" fontAlgn="ctr"/>
                      <a:r>
                        <a:rPr lang="tr-TR" sz="800" u="none" strike="noStrike">
                          <a:effectLst/>
                        </a:rPr>
                        <a:t>Dikiş Atölyeleri / Sewing Workshops</a:t>
                      </a:r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u="none" strike="noStrike">
                          <a:effectLst/>
                        </a:rPr>
                        <a:t>750 Lüx</a:t>
                      </a:r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2" marR="6962" marT="6962" marB="0" anchor="ctr"/>
                </a:tc>
                <a:extLst>
                  <a:ext uri="{0D108BD9-81ED-4DB2-BD59-A6C34878D82A}">
                    <a16:rowId xmlns:a16="http://schemas.microsoft.com/office/drawing/2014/main" xmlns="" val="1780903112"/>
                  </a:ext>
                </a:extLst>
              </a:tr>
              <a:tr h="156402">
                <a:tc>
                  <a:txBody>
                    <a:bodyPr/>
                    <a:lstStyle/>
                    <a:p>
                      <a:pPr algn="l" fontAlgn="ctr"/>
                      <a:r>
                        <a:rPr lang="tr-TR" sz="800" u="none" strike="noStrike">
                          <a:effectLst/>
                        </a:rPr>
                        <a:t>Deri Atölyeleri / Leather Workshops</a:t>
                      </a:r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u="none" strike="noStrike">
                          <a:effectLst/>
                        </a:rPr>
                        <a:t>500 Lüx</a:t>
                      </a:r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2" marR="6962" marT="6962" marB="0" anchor="ctr"/>
                </a:tc>
                <a:extLst>
                  <a:ext uri="{0D108BD9-81ED-4DB2-BD59-A6C34878D82A}">
                    <a16:rowId xmlns:a16="http://schemas.microsoft.com/office/drawing/2014/main" xmlns="" val="948806119"/>
                  </a:ext>
                </a:extLst>
              </a:tr>
              <a:tr h="156402">
                <a:tc>
                  <a:txBody>
                    <a:bodyPr/>
                    <a:lstStyle/>
                    <a:p>
                      <a:pPr algn="l" fontAlgn="ctr"/>
                      <a:r>
                        <a:rPr lang="tr-TR" sz="800" u="none" strike="noStrike">
                          <a:effectLst/>
                        </a:rPr>
                        <a:t>Mobilya Atölyeleri / Furniture Workshops</a:t>
                      </a:r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u="none" strike="noStrike">
                          <a:effectLst/>
                        </a:rPr>
                        <a:t>300 Lüx</a:t>
                      </a:r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2" marR="6962" marT="6962" marB="0" anchor="ctr"/>
                </a:tc>
                <a:extLst>
                  <a:ext uri="{0D108BD9-81ED-4DB2-BD59-A6C34878D82A}">
                    <a16:rowId xmlns:a16="http://schemas.microsoft.com/office/drawing/2014/main" xmlns="" val="1936028047"/>
                  </a:ext>
                </a:extLst>
              </a:tr>
              <a:tr h="156402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Metal İşleme Atölyeleri / Metal Processing Workshops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u="none" strike="noStrike">
                          <a:effectLst/>
                        </a:rPr>
                        <a:t>300 Lüx</a:t>
                      </a:r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2" marR="6962" marT="6962" marB="0" anchor="ctr"/>
                </a:tc>
                <a:extLst>
                  <a:ext uri="{0D108BD9-81ED-4DB2-BD59-A6C34878D82A}">
                    <a16:rowId xmlns:a16="http://schemas.microsoft.com/office/drawing/2014/main" xmlns="" val="1473966793"/>
                  </a:ext>
                </a:extLst>
              </a:tr>
              <a:tr h="156402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Makine Montaj / Machine Assembly Workshops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u="none" strike="noStrike">
                          <a:effectLst/>
                        </a:rPr>
                        <a:t>300 Lüx</a:t>
                      </a:r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2" marR="6962" marT="6962" marB="0" anchor="ctr"/>
                </a:tc>
                <a:extLst>
                  <a:ext uri="{0D108BD9-81ED-4DB2-BD59-A6C34878D82A}">
                    <a16:rowId xmlns:a16="http://schemas.microsoft.com/office/drawing/2014/main" xmlns="" val="317713287"/>
                  </a:ext>
                </a:extLst>
              </a:tr>
              <a:tr h="156402">
                <a:tc>
                  <a:txBody>
                    <a:bodyPr/>
                    <a:lstStyle/>
                    <a:p>
                      <a:pPr algn="l" fontAlgn="ctr"/>
                      <a:r>
                        <a:rPr lang="tr-TR" sz="800" u="none" strike="noStrike">
                          <a:effectLst/>
                        </a:rPr>
                        <a:t>Otomasyon Bölümleri / Automation Control</a:t>
                      </a:r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u="none" strike="noStrike">
                          <a:effectLst/>
                        </a:rPr>
                        <a:t>500 Lüx</a:t>
                      </a:r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2" marR="6962" marT="6962" marB="0" anchor="ctr"/>
                </a:tc>
                <a:extLst>
                  <a:ext uri="{0D108BD9-81ED-4DB2-BD59-A6C34878D82A}">
                    <a16:rowId xmlns:a16="http://schemas.microsoft.com/office/drawing/2014/main" xmlns="" val="3159120847"/>
                  </a:ext>
                </a:extLst>
              </a:tr>
              <a:tr h="164222">
                <a:tc>
                  <a:txBody>
                    <a:bodyPr/>
                    <a:lstStyle/>
                    <a:p>
                      <a:pPr algn="l" fontAlgn="ctr"/>
                      <a:r>
                        <a:rPr lang="tr-TR" sz="800" u="none" strike="noStrike">
                          <a:effectLst/>
                        </a:rPr>
                        <a:t>Bina Dışı / Building Exteriors</a:t>
                      </a:r>
                      <a:endParaRPr lang="tr-T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u="none" strike="noStrike" dirty="0">
                          <a:effectLst/>
                        </a:rPr>
                        <a:t>100 Lüx</a:t>
                      </a:r>
                      <a:endParaRPr lang="tr-T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2" marR="6962" marT="6962" marB="0" anchor="ctr"/>
                </a:tc>
                <a:extLst>
                  <a:ext uri="{0D108BD9-81ED-4DB2-BD59-A6C34878D82A}">
                    <a16:rowId xmlns:a16="http://schemas.microsoft.com/office/drawing/2014/main" xmlns="" val="39528119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087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33" y="180975"/>
            <a:ext cx="1522268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946" y="619126"/>
            <a:ext cx="800099" cy="5714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490" y="397739"/>
            <a:ext cx="1843921" cy="79288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93026" y="6381965"/>
            <a:ext cx="86932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900" b="1" dirty="0">
                <a:latin typeface="Arial" panose="020B0604020202020204" pitchFamily="34" charset="0"/>
                <a:cs typeface="Arial" panose="020B0604020202020204" pitchFamily="34" charset="0"/>
              </a:rPr>
              <a:t>* Yukarıda belirtilen teknik bilgiler tolerans ±%+10 olabilir. Son güncellenen bilgiler için lüften www.johnsonaydinlatma.com web sitesini ziyaret edin.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285522" y="6501073"/>
            <a:ext cx="4728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/>
              <a:t>15 </a:t>
            </a:r>
            <a:endParaRPr lang="tr-TR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8436519"/>
              </p:ext>
            </p:extLst>
          </p:nvPr>
        </p:nvGraphicFramePr>
        <p:xfrm>
          <a:off x="875763" y="1339395"/>
          <a:ext cx="10148552" cy="50425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4585">
                  <a:extLst>
                    <a:ext uri="{9D8B030D-6E8A-4147-A177-3AD203B41FA5}">
                      <a16:colId xmlns:a16="http://schemas.microsoft.com/office/drawing/2014/main" xmlns="" val="392516207"/>
                    </a:ext>
                  </a:extLst>
                </a:gridCol>
                <a:gridCol w="4083192">
                  <a:extLst>
                    <a:ext uri="{9D8B030D-6E8A-4147-A177-3AD203B41FA5}">
                      <a16:colId xmlns:a16="http://schemas.microsoft.com/office/drawing/2014/main" xmlns="" val="698652222"/>
                    </a:ext>
                  </a:extLst>
                </a:gridCol>
                <a:gridCol w="138023">
                  <a:extLst>
                    <a:ext uri="{9D8B030D-6E8A-4147-A177-3AD203B41FA5}">
                      <a16:colId xmlns:a16="http://schemas.microsoft.com/office/drawing/2014/main" xmlns="" val="3979484313"/>
                    </a:ext>
                  </a:extLst>
                </a:gridCol>
                <a:gridCol w="444743">
                  <a:extLst>
                    <a:ext uri="{9D8B030D-6E8A-4147-A177-3AD203B41FA5}">
                      <a16:colId xmlns:a16="http://schemas.microsoft.com/office/drawing/2014/main" xmlns="" val="769518645"/>
                    </a:ext>
                  </a:extLst>
                </a:gridCol>
                <a:gridCol w="2196870">
                  <a:extLst>
                    <a:ext uri="{9D8B030D-6E8A-4147-A177-3AD203B41FA5}">
                      <a16:colId xmlns:a16="http://schemas.microsoft.com/office/drawing/2014/main" xmlns="" val="2318591875"/>
                    </a:ext>
                  </a:extLst>
                </a:gridCol>
                <a:gridCol w="2791139">
                  <a:extLst>
                    <a:ext uri="{9D8B030D-6E8A-4147-A177-3AD203B41FA5}">
                      <a16:colId xmlns:a16="http://schemas.microsoft.com/office/drawing/2014/main" xmlns="" val="679562365"/>
                    </a:ext>
                  </a:extLst>
                </a:gridCol>
              </a:tblGrid>
              <a:tr h="180003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tr-TR" sz="600" u="none" strike="noStrike">
                          <a:effectLst/>
                        </a:rPr>
                        <a:t>IP-XY Koruma Sınıfları / IP-XY Protection Class</a:t>
                      </a:r>
                      <a:endParaRPr lang="tr-TR" sz="600" b="1" i="0" u="none" strike="noStrike">
                        <a:solidFill>
                          <a:srgbClr val="4F6228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79002129"/>
                  </a:ext>
                </a:extLst>
              </a:tr>
              <a:tr h="124140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tr-TR" sz="600" u="none" strike="noStrike">
                          <a:effectLst/>
                        </a:rPr>
                        <a:t>Koruma sınıfı, farklı çevre koşulları ve bu ekipmanın kullanımından kaynaklanan olası tehlikelere karşı kişilere tanınan koruma için elektrikli</a:t>
                      </a:r>
                      <a:endParaRPr lang="tr-TR" sz="600" b="0" i="0" u="none" strike="noStrike">
                        <a:solidFill>
                          <a:srgbClr val="4F6228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46384509"/>
                  </a:ext>
                </a:extLst>
              </a:tr>
              <a:tr h="124140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tr-TR" sz="600" u="none" strike="noStrike">
                          <a:effectLst/>
                        </a:rPr>
                        <a:t>cihazların uygunluğunu belirtir.</a:t>
                      </a:r>
                      <a:endParaRPr lang="tr-TR" sz="600" b="0" i="0" u="none" strike="noStrike">
                        <a:solidFill>
                          <a:srgbClr val="4F6228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1363868"/>
                  </a:ext>
                </a:extLst>
              </a:tr>
              <a:tr h="124140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tr-TR" sz="600" u="none" strike="noStrike">
                          <a:effectLst/>
                        </a:rPr>
                        <a:t> </a:t>
                      </a:r>
                      <a:endParaRPr lang="tr-TR" sz="600" b="0" i="0" u="none" strike="noStrike">
                        <a:solidFill>
                          <a:srgbClr val="4F6228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01567189"/>
                  </a:ext>
                </a:extLst>
              </a:tr>
              <a:tr h="124140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The protection class indicates the suitability of electrical equipment for different environmental conditions and the protection afforded</a:t>
                      </a:r>
                      <a:endParaRPr lang="en-US" sz="600" b="0" i="0" u="none" strike="noStrike">
                        <a:solidFill>
                          <a:srgbClr val="4F6228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63381175"/>
                  </a:ext>
                </a:extLst>
              </a:tr>
              <a:tr h="124140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to persons egainst potential hazards arising from the use of such equipment.</a:t>
                      </a:r>
                      <a:endParaRPr lang="en-US" sz="600" b="0" i="0" u="none" strike="noStrike">
                        <a:solidFill>
                          <a:srgbClr val="4F6228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82149875"/>
                  </a:ext>
                </a:extLst>
              </a:tr>
              <a:tr h="124140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tr-TR" sz="600" u="none" strike="noStrike">
                          <a:effectLst/>
                        </a:rPr>
                        <a:t> </a:t>
                      </a:r>
                      <a:endParaRPr lang="tr-TR" sz="600" b="0" i="0" u="none" strike="noStrike">
                        <a:solidFill>
                          <a:srgbClr val="4F6228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07948593"/>
                  </a:ext>
                </a:extLst>
              </a:tr>
              <a:tr h="124140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tr-TR" sz="600" u="none" strike="noStrike">
                          <a:effectLst/>
                        </a:rPr>
                        <a:t>Uluslararası Standartlar / International Standarts : CEI 529, DIN 400 50, BS 5490 ve NF C 20-010</a:t>
                      </a:r>
                      <a:endParaRPr lang="tr-TR" sz="600" b="0" i="0" u="none" strike="noStrike">
                        <a:solidFill>
                          <a:srgbClr val="4F6228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69658915"/>
                  </a:ext>
                </a:extLst>
              </a:tr>
              <a:tr h="130347">
                <a:tc>
                  <a:txBody>
                    <a:bodyPr/>
                    <a:lstStyle/>
                    <a:p>
                      <a:pPr algn="l" fontAlgn="ctr"/>
                      <a:r>
                        <a:rPr lang="tr-TR" sz="600" u="none" strike="noStrike">
                          <a:effectLst/>
                        </a:rPr>
                        <a:t> </a:t>
                      </a:r>
                      <a:endParaRPr lang="tr-T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tr-T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tr-T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tr-T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tr-T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600" u="none" strike="noStrike">
                          <a:effectLst/>
                        </a:rPr>
                        <a:t> </a:t>
                      </a:r>
                      <a:endParaRPr lang="tr-T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extLst>
                  <a:ext uri="{0D108BD9-81ED-4DB2-BD59-A6C34878D82A}">
                    <a16:rowId xmlns:a16="http://schemas.microsoft.com/office/drawing/2014/main" xmlns="" val="782259549"/>
                  </a:ext>
                </a:extLst>
              </a:tr>
              <a:tr h="22469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u="none" strike="noStrike">
                          <a:effectLst/>
                        </a:rPr>
                        <a:t>X</a:t>
                      </a:r>
                      <a:endParaRPr lang="tr-T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600" u="none" strike="noStrike">
                          <a:effectLst/>
                        </a:rPr>
                        <a:t>Cisimlere Karşı Koruma / Referans to SOLIDS</a:t>
                      </a:r>
                      <a:endParaRPr lang="tr-T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tr-T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u="none" strike="noStrike">
                          <a:effectLst/>
                        </a:rPr>
                        <a:t>Y</a:t>
                      </a:r>
                      <a:endParaRPr lang="tr-T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600" u="none" strike="noStrike">
                          <a:effectLst/>
                        </a:rPr>
                        <a:t>Sıvılara Karşı Koruma / Refers to LIQUIDS</a:t>
                      </a:r>
                      <a:endParaRPr lang="tr-T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600" u="none" strike="noStrike">
                          <a:effectLst/>
                        </a:rPr>
                        <a:t> </a:t>
                      </a:r>
                      <a:endParaRPr lang="tr-T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extLst>
                  <a:ext uri="{0D108BD9-81ED-4DB2-BD59-A6C34878D82A}">
                    <a16:rowId xmlns:a16="http://schemas.microsoft.com/office/drawing/2014/main" xmlns="" val="199080265"/>
                  </a:ext>
                </a:extLst>
              </a:tr>
              <a:tr h="22469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u="none" strike="noStrike">
                          <a:effectLst/>
                        </a:rPr>
                        <a:t>0</a:t>
                      </a:r>
                      <a:endParaRPr lang="tr-T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Korumasız / Not Protected From Solids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tr-TR" sz="6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u="none" strike="noStrike">
                          <a:effectLst/>
                        </a:rPr>
                        <a:t>0</a:t>
                      </a:r>
                      <a:endParaRPr lang="tr-T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Korumasız / Not Protected From Liquids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600" u="none" strike="noStrike">
                          <a:effectLst/>
                        </a:rPr>
                        <a:t> </a:t>
                      </a:r>
                      <a:endParaRPr lang="tr-T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extLst>
                  <a:ext uri="{0D108BD9-81ED-4DB2-BD59-A6C34878D82A}">
                    <a16:rowId xmlns:a16="http://schemas.microsoft.com/office/drawing/2014/main" xmlns="" val="1179717414"/>
                  </a:ext>
                </a:extLst>
              </a:tr>
              <a:tr h="25448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u="none" strike="noStrike">
                          <a:effectLst/>
                        </a:rPr>
                        <a:t>1</a:t>
                      </a:r>
                      <a:endParaRPr lang="tr-T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50,0 mm'den büyük katı cisimlere karşı korumalı / Protected from touch by hands greater than 50,0mm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tr-TR" sz="600" b="1" i="0" u="none" strike="noStrike">
                        <a:solidFill>
                          <a:srgbClr val="4F6228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u="none" strike="noStrike">
                          <a:effectLst/>
                        </a:rPr>
                        <a:t>1</a:t>
                      </a:r>
                      <a:endParaRPr lang="tr-T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600" u="none" strike="noStrike">
                          <a:effectLst/>
                        </a:rPr>
                        <a:t>Damlayan suya karşı koruma / Protected from condensation</a:t>
                      </a:r>
                      <a:endParaRPr lang="tr-T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600" u="none" strike="noStrike">
                          <a:effectLst/>
                        </a:rPr>
                        <a:t> </a:t>
                      </a:r>
                      <a:endParaRPr lang="tr-T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extLst>
                  <a:ext uri="{0D108BD9-81ED-4DB2-BD59-A6C34878D82A}">
                    <a16:rowId xmlns:a16="http://schemas.microsoft.com/office/drawing/2014/main" xmlns="" val="3643733510"/>
                  </a:ext>
                </a:extLst>
              </a:tr>
              <a:tr h="25448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u="none" strike="noStrike">
                          <a:effectLst/>
                        </a:rPr>
                        <a:t>2</a:t>
                      </a:r>
                      <a:endParaRPr lang="tr-T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12,0 mm'den büyük katı cisimlere karşı korumalı / Protected from touch by hands greater than 12,0mm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tr-T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u="none" strike="noStrike">
                          <a:effectLst/>
                        </a:rPr>
                        <a:t>2</a:t>
                      </a:r>
                      <a:endParaRPr lang="tr-T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tr-TR" sz="600" u="none" strike="noStrike">
                          <a:effectLst/>
                        </a:rPr>
                        <a:t>15°'ye kadar eğik iken damlayan suya karşı korumalı / Protected from water spray less than 15 degrees from vertical</a:t>
                      </a:r>
                      <a:endParaRPr lang="tr-T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93365861"/>
                  </a:ext>
                </a:extLst>
              </a:tr>
              <a:tr h="25448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u="none" strike="noStrike">
                          <a:effectLst/>
                        </a:rPr>
                        <a:t>3</a:t>
                      </a:r>
                      <a:endParaRPr lang="tr-T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2,5 mm'den büyük katı cisimlere karşı korumalı / Protected from touch by hands greater than 2,5mm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tr-T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u="none" strike="noStrike">
                          <a:effectLst/>
                        </a:rPr>
                        <a:t>3</a:t>
                      </a:r>
                      <a:endParaRPr lang="tr-T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tr-TR" sz="600" u="none" strike="noStrike">
                          <a:effectLst/>
                        </a:rPr>
                        <a:t>60°'ye kadar eğik iken damlayan suya karşı korumalı / Protected from water spray less than 60 degrees from vertical</a:t>
                      </a:r>
                      <a:endParaRPr lang="tr-T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52719291"/>
                  </a:ext>
                </a:extLst>
              </a:tr>
              <a:tr h="25448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u="none" strike="noStrike">
                          <a:effectLst/>
                        </a:rPr>
                        <a:t>4</a:t>
                      </a:r>
                      <a:endParaRPr lang="tr-T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1,0 m'den büyük katı cisimlere karşı korumalı / Protected from touch by hands greater than 1,0mm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tr-T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u="none" strike="noStrike">
                          <a:effectLst/>
                        </a:rPr>
                        <a:t>4</a:t>
                      </a:r>
                      <a:endParaRPr lang="tr-T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Sıçrayan suya karşı korumalı / Protected from water spray in any direction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03466230"/>
                  </a:ext>
                </a:extLst>
              </a:tr>
              <a:tr h="25448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u="none" strike="noStrike">
                          <a:effectLst/>
                        </a:rPr>
                        <a:t>5</a:t>
                      </a:r>
                      <a:endParaRPr lang="tr-T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600" u="none" strike="noStrike">
                          <a:effectLst/>
                        </a:rPr>
                        <a:t>Toza karşı sınırlı korumalı / Protected from limited dust ingress</a:t>
                      </a:r>
                      <a:endParaRPr lang="tr-T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tr-TR" sz="600" b="1" i="0" u="none" strike="noStrike">
                        <a:solidFill>
                          <a:srgbClr val="4F6228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u="none" strike="noStrike">
                          <a:effectLst/>
                        </a:rPr>
                        <a:t>5</a:t>
                      </a:r>
                      <a:endParaRPr lang="tr-T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tr-TR" sz="600" u="none" strike="noStrike">
                          <a:effectLst/>
                        </a:rPr>
                        <a:t>Herhangibir yönden gelenşiddetli su jetlerine karşı korumalı / Protected from low pressure water jets from any direction</a:t>
                      </a:r>
                      <a:endParaRPr lang="tr-T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65669298"/>
                  </a:ext>
                </a:extLst>
              </a:tr>
              <a:tr h="273108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u="none" strike="noStrike">
                          <a:effectLst/>
                        </a:rPr>
                        <a:t>6</a:t>
                      </a:r>
                      <a:endParaRPr lang="tr-T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Toz geçirmez / Protected from total dust ingress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tr-T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u="none" strike="noStrike">
                          <a:effectLst/>
                        </a:rPr>
                        <a:t>6</a:t>
                      </a:r>
                      <a:endParaRPr lang="tr-T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tr-TR" sz="600" u="none" strike="noStrike">
                          <a:effectLst/>
                        </a:rPr>
                        <a:t>Herhangibir yönden gelen alçak basınçlı sujetlerine karşı korumalı / Protected from high pressure water jets from any direction</a:t>
                      </a:r>
                      <a:endParaRPr lang="tr-T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7701603"/>
                  </a:ext>
                </a:extLst>
              </a:tr>
              <a:tr h="273108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u="none" strike="noStrike">
                          <a:effectLst/>
                        </a:rPr>
                        <a:t>6</a:t>
                      </a:r>
                      <a:endParaRPr lang="tr-T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Toz geçirmez / Protected from total dust ingress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tr-T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u="none" strike="noStrike">
                          <a:effectLst/>
                        </a:rPr>
                        <a:t>7</a:t>
                      </a:r>
                      <a:endParaRPr lang="tr-T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tr-TR" sz="600" u="none" strike="noStrike">
                          <a:effectLst/>
                        </a:rPr>
                        <a:t>15 cm ile 1 metre arasında derinlikte kalmaya karşı korumalı / Protected from immersion between 15 cm and 1 meter in depth</a:t>
                      </a:r>
                      <a:endParaRPr lang="tr-T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08856107"/>
                  </a:ext>
                </a:extLst>
              </a:tr>
              <a:tr h="30414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u="none" strike="noStrike">
                          <a:effectLst/>
                        </a:rPr>
                        <a:t>6</a:t>
                      </a:r>
                      <a:endParaRPr lang="tr-T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Toz geçirmez / Protected from total dust ingress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tr-T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u="none" strike="noStrike">
                          <a:effectLst/>
                        </a:rPr>
                        <a:t>8</a:t>
                      </a:r>
                      <a:endParaRPr lang="tr-T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tr-TR" sz="600" u="none" strike="noStrike">
                          <a:effectLst/>
                        </a:rPr>
                        <a:t>Belirtilen basınca uzun süreli kalmaya karşı korumalı / Protected from long </a:t>
                      </a:r>
                      <a:endParaRPr lang="tr-T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58424712"/>
                  </a:ext>
                </a:extLst>
              </a:tr>
              <a:tr h="285522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u="none" strike="noStrike">
                          <a:effectLst/>
                        </a:rPr>
                        <a:t>6</a:t>
                      </a:r>
                      <a:endParaRPr lang="tr-T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Toz geçirmez / Protected from total dust ingress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tr-TR" sz="600" b="1" i="0" u="none" strike="noStrike">
                        <a:solidFill>
                          <a:srgbClr val="4F6228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u="none" strike="noStrike">
                          <a:effectLst/>
                        </a:rPr>
                        <a:t>9K</a:t>
                      </a:r>
                      <a:endParaRPr lang="tr-T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tr-TR" sz="600" u="none" strike="noStrike">
                          <a:effectLst/>
                        </a:rPr>
                        <a:t>Belirtilen gaz ve hava basıncına uzun süreli kalmaya karşı korumalı / Protected from steam jet cleaning</a:t>
                      </a:r>
                      <a:endParaRPr lang="tr-T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86762694"/>
                  </a:ext>
                </a:extLst>
              </a:tr>
              <a:tr h="130347">
                <a:tc>
                  <a:txBody>
                    <a:bodyPr/>
                    <a:lstStyle/>
                    <a:p>
                      <a:pPr algn="l" fontAlgn="ctr"/>
                      <a:r>
                        <a:rPr lang="tr-TR" sz="600" u="none" strike="noStrike">
                          <a:effectLst/>
                        </a:rPr>
                        <a:t> </a:t>
                      </a:r>
                      <a:endParaRPr lang="tr-T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600" u="none" strike="noStrike">
                          <a:effectLst/>
                        </a:rPr>
                        <a:t> </a:t>
                      </a:r>
                      <a:endParaRPr lang="tr-T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u="none" strike="noStrike">
                          <a:effectLst/>
                        </a:rPr>
                        <a:t> </a:t>
                      </a:r>
                      <a:endParaRPr lang="tr-T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600" u="none" strike="noStrike">
                          <a:effectLst/>
                        </a:rPr>
                        <a:t> </a:t>
                      </a:r>
                      <a:endParaRPr lang="tr-T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tr-TR" sz="600" u="none" strike="noStrike">
                          <a:effectLst/>
                        </a:rPr>
                        <a:t> </a:t>
                      </a:r>
                      <a:endParaRPr lang="tr-T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05223229"/>
                  </a:ext>
                </a:extLst>
              </a:tr>
              <a:tr h="124140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Güvenlik Sınıfları / Safety Classes / Lighting Level</a:t>
                      </a:r>
                      <a:endParaRPr lang="en-US" sz="600" b="1" i="0" u="none" strike="noStrike">
                        <a:solidFill>
                          <a:srgbClr val="4F6228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69538634"/>
                  </a:ext>
                </a:extLst>
              </a:tr>
              <a:tr h="124140">
                <a:tc>
                  <a:txBody>
                    <a:bodyPr/>
                    <a:lstStyle/>
                    <a:p>
                      <a:pPr algn="l" fontAlgn="ctr"/>
                      <a:r>
                        <a:rPr lang="tr-TR" sz="600" u="none" strike="noStrike">
                          <a:effectLst/>
                        </a:rPr>
                        <a:t> </a:t>
                      </a:r>
                      <a:endParaRPr lang="tr-TR" sz="600" b="0" i="0" u="none" strike="noStrike">
                        <a:solidFill>
                          <a:srgbClr val="49452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600" u="none" strike="noStrike" dirty="0">
                          <a:effectLst/>
                        </a:rPr>
                        <a:t>Sınıf 0 / Class 0</a:t>
                      </a:r>
                      <a:endParaRPr lang="tr-TR" sz="600" b="0" i="0" u="none" strike="noStrike" dirty="0">
                        <a:solidFill>
                          <a:srgbClr val="49452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tr-T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tr-TR" sz="600" u="none" strike="noStrike">
                          <a:effectLst/>
                        </a:rPr>
                        <a:t>Temel Yalıtımlı Koruma</a:t>
                      </a:r>
                      <a:endParaRPr lang="tr-T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600" u="none" strike="noStrike">
                          <a:effectLst/>
                        </a:rPr>
                        <a:t>Basic insulation protection</a:t>
                      </a:r>
                      <a:endParaRPr lang="tr-TR" sz="600" b="0" i="0" u="none" strike="noStrike">
                        <a:solidFill>
                          <a:srgbClr val="49452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extLst>
                  <a:ext uri="{0D108BD9-81ED-4DB2-BD59-A6C34878D82A}">
                    <a16:rowId xmlns:a16="http://schemas.microsoft.com/office/drawing/2014/main" xmlns="" val="3612528139"/>
                  </a:ext>
                </a:extLst>
              </a:tr>
              <a:tr h="124140">
                <a:tc>
                  <a:txBody>
                    <a:bodyPr/>
                    <a:lstStyle/>
                    <a:p>
                      <a:pPr algn="l" fontAlgn="ctr"/>
                      <a:r>
                        <a:rPr lang="tr-TR" sz="600" u="none" strike="noStrike">
                          <a:effectLst/>
                        </a:rPr>
                        <a:t> </a:t>
                      </a:r>
                      <a:endParaRPr lang="tr-T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600" u="none" strike="noStrike">
                          <a:effectLst/>
                        </a:rPr>
                        <a:t>Sınıf I / Class I</a:t>
                      </a:r>
                      <a:endParaRPr lang="tr-TR" sz="600" b="0" i="0" u="none" strike="noStrike">
                        <a:solidFill>
                          <a:srgbClr val="49452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tr-T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tr-TR" sz="600" u="none" strike="noStrike">
                          <a:effectLst/>
                        </a:rPr>
                        <a:t>Topraklama yapılması zorunlu ürünler</a:t>
                      </a:r>
                      <a:endParaRPr lang="tr-T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600" u="none" strike="noStrike">
                          <a:effectLst/>
                        </a:rPr>
                        <a:t>ProductsWithmandatory grounding</a:t>
                      </a:r>
                      <a:endParaRPr lang="tr-TR" sz="600" b="0" i="0" u="none" strike="noStrike">
                        <a:solidFill>
                          <a:srgbClr val="49452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extLst>
                  <a:ext uri="{0D108BD9-81ED-4DB2-BD59-A6C34878D82A}">
                    <a16:rowId xmlns:a16="http://schemas.microsoft.com/office/drawing/2014/main" xmlns="" val="2956516921"/>
                  </a:ext>
                </a:extLst>
              </a:tr>
              <a:tr h="248281">
                <a:tc>
                  <a:txBody>
                    <a:bodyPr/>
                    <a:lstStyle/>
                    <a:p>
                      <a:pPr algn="l" fontAlgn="ctr"/>
                      <a:r>
                        <a:rPr lang="tr-TR" sz="600" u="none" strike="noStrike">
                          <a:effectLst/>
                        </a:rPr>
                        <a:t> </a:t>
                      </a:r>
                      <a:endParaRPr lang="tr-T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600" u="none" strike="noStrike">
                          <a:effectLst/>
                        </a:rPr>
                        <a:t>Sınıf II / Class II</a:t>
                      </a:r>
                      <a:endParaRPr lang="tr-TR" sz="600" b="0" i="0" u="none" strike="noStrike">
                        <a:solidFill>
                          <a:srgbClr val="49452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tr-T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tr-TR" sz="600" u="none" strike="noStrike">
                          <a:effectLst/>
                        </a:rPr>
                        <a:t>Topraklama yapılması zorunlu olmayan ürünler</a:t>
                      </a:r>
                      <a:endParaRPr lang="tr-T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600" u="none" strike="noStrike">
                          <a:effectLst/>
                        </a:rPr>
                        <a:t>Productswithout mandatory grounding</a:t>
                      </a:r>
                      <a:endParaRPr lang="tr-TR" sz="600" b="0" i="0" u="none" strike="noStrike">
                        <a:solidFill>
                          <a:srgbClr val="49452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extLst>
                  <a:ext uri="{0D108BD9-81ED-4DB2-BD59-A6C34878D82A}">
                    <a16:rowId xmlns:a16="http://schemas.microsoft.com/office/drawing/2014/main" xmlns="" val="561838639"/>
                  </a:ext>
                </a:extLst>
              </a:tr>
              <a:tr h="254487">
                <a:tc>
                  <a:txBody>
                    <a:bodyPr/>
                    <a:lstStyle/>
                    <a:p>
                      <a:pPr algn="l" fontAlgn="ctr"/>
                      <a:r>
                        <a:rPr lang="tr-TR" sz="600" u="none" strike="noStrike">
                          <a:effectLst/>
                        </a:rPr>
                        <a:t> </a:t>
                      </a:r>
                      <a:endParaRPr lang="tr-TR" sz="600" b="1" i="0" u="none" strike="noStrike">
                        <a:solidFill>
                          <a:srgbClr val="4F6228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600" u="none" strike="noStrike">
                          <a:effectLst/>
                        </a:rPr>
                        <a:t>Sınıf III / Class III</a:t>
                      </a:r>
                      <a:endParaRPr lang="tr-TR" sz="600" b="0" i="0" u="none" strike="noStrike">
                        <a:solidFill>
                          <a:srgbClr val="49452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600" u="none" strike="noStrike">
                          <a:effectLst/>
                        </a:rPr>
                        <a:t> </a:t>
                      </a:r>
                      <a:endParaRPr lang="tr-TR" sz="600" b="1" i="0" u="none" strike="noStrike">
                        <a:solidFill>
                          <a:srgbClr val="4F6228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tr-TR" sz="600" u="none" strike="noStrike">
                          <a:effectLst/>
                        </a:rPr>
                        <a:t>Topraklama yapılması zorunlu olmayan ürünler</a:t>
                      </a:r>
                      <a:endParaRPr lang="tr-T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600" u="none" strike="noStrike" dirty="0">
                          <a:effectLst/>
                        </a:rPr>
                        <a:t>Products without mandatory grounding</a:t>
                      </a:r>
                      <a:endParaRPr lang="tr-TR" sz="600" b="0" i="0" u="none" strike="noStrike" dirty="0">
                        <a:solidFill>
                          <a:srgbClr val="49452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6" marR="5356" marT="5356" marB="0" anchor="ctr"/>
                </a:tc>
                <a:extLst>
                  <a:ext uri="{0D108BD9-81ED-4DB2-BD59-A6C34878D82A}">
                    <a16:rowId xmlns:a16="http://schemas.microsoft.com/office/drawing/2014/main" xmlns="" val="9756714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323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33" y="180975"/>
            <a:ext cx="1522268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946" y="619126"/>
            <a:ext cx="800099" cy="5714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490" y="397739"/>
            <a:ext cx="1843921" cy="79288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42678" y="5602310"/>
            <a:ext cx="108611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tr-TR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Halil Rıfat Paşa Mah., Yüzer Havuz Sk. Perpa Ticaret Merkezi B Blok No. 1/1 İç Kapı 946 8. Kat B Blok</a:t>
            </a:r>
          </a:p>
          <a:p>
            <a:pPr algn="ctr">
              <a:spcAft>
                <a:spcPts val="0"/>
              </a:spcAft>
            </a:pPr>
            <a:r>
              <a:rPr lang="tr-TR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ŞİŞLİ – İSTANBUL</a:t>
            </a:r>
            <a:endParaRPr lang="tr-TR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tr-TR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Şişli V.D.  4841848462    Ticaret Sicil No.: 238506-5    Mersis No: 0484184846200001</a:t>
            </a:r>
          </a:p>
          <a:p>
            <a:pPr algn="ctr">
              <a:spcAft>
                <a:spcPts val="0"/>
              </a:spcAft>
            </a:pPr>
            <a:r>
              <a:rPr lang="tr-TR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Tel: 0212 320 29 29 – 0535 866 39 39</a:t>
            </a:r>
          </a:p>
          <a:p>
            <a:pPr algn="ctr">
              <a:spcAft>
                <a:spcPts val="0"/>
              </a:spcAft>
            </a:pPr>
            <a:r>
              <a:rPr lang="tr-TR" sz="12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info@johnsonaydinlatma.com</a:t>
            </a:r>
            <a:r>
              <a:rPr lang="tr-TR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tr-TR" sz="12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ali@johnsonaydinlatma.com</a:t>
            </a:r>
            <a:r>
              <a:rPr lang="tr-TR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tr-TR" sz="12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www.johnsonaydinlatma.com</a:t>
            </a:r>
            <a:endParaRPr lang="tr-T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4042" y="2744407"/>
            <a:ext cx="109384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tr-TR" sz="12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BANKA BİLGİLERİ</a:t>
            </a:r>
            <a:endParaRPr lang="tr-TR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tr-TR" sz="12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BANKA ADI	</a:t>
            </a:r>
            <a:r>
              <a:rPr lang="tr-TR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tr-TR" sz="12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ŞUBE KODU/HESAP NO</a:t>
            </a:r>
            <a:r>
              <a:rPr lang="tr-TR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tr-TR" sz="12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ŞUBE ADI</a:t>
            </a:r>
            <a:r>
              <a:rPr lang="tr-TR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tr-TR" sz="12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TL    İBAN NO			</a:t>
            </a:r>
            <a:endParaRPr lang="tr-TR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tr-TR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Türkiye Halk Bankası	0862 / 10261607		PERPA		TR48 0001 2009 8620 0010 2616 07</a:t>
            </a:r>
            <a:endParaRPr lang="tr-TR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tr-TR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tr-TR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tr-TR" sz="12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BANKA ADI	</a:t>
            </a:r>
            <a:r>
              <a:rPr lang="tr-TR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tr-TR" sz="12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ŞUBE KODU/HESAP NO</a:t>
            </a:r>
            <a:r>
              <a:rPr lang="tr-TR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tr-TR" sz="12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ŞUBE ADI</a:t>
            </a:r>
            <a:r>
              <a:rPr lang="tr-TR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tr-TR" sz="12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DOLAR ($)  İBAN NO		   </a:t>
            </a:r>
            <a:endParaRPr lang="tr-TR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tr-TR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Türkiye Halk Bankası	0862 / 53000651		PERPA		TR55 0001 2009 8620 0053 0006 51</a:t>
            </a:r>
            <a:endParaRPr lang="tr-TR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tr-TR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tr-TR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tr-TR" sz="12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BANKA ADI	</a:t>
            </a:r>
            <a:r>
              <a:rPr lang="tr-TR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tr-TR" sz="12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ŞUBE KODU/HESAP NO</a:t>
            </a:r>
            <a:r>
              <a:rPr lang="tr-TR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tr-TR" sz="12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ŞUBE ADI</a:t>
            </a:r>
            <a:r>
              <a:rPr lang="tr-TR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tr-TR" sz="12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EURO (€)  İBAN NO		   </a:t>
            </a:r>
            <a:endParaRPr lang="tr-TR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tr-TR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Türkiye Halk Bankası	0862 / 58000504		PERPA		TR88 0001 2009 8620 0058 0005 04</a:t>
            </a:r>
            <a:endParaRPr lang="tr-T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8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06" y="180975"/>
            <a:ext cx="1522268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946" y="619126"/>
            <a:ext cx="800099" cy="5714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490" y="397739"/>
            <a:ext cx="1843921" cy="7928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17" y="1537014"/>
            <a:ext cx="1665713" cy="9116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23" y="2423401"/>
            <a:ext cx="3276901" cy="66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896" y="2408458"/>
            <a:ext cx="651314" cy="75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682" y="2386155"/>
            <a:ext cx="926401" cy="74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93026" y="6381965"/>
            <a:ext cx="86932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900" b="1" dirty="0">
                <a:latin typeface="Arial" panose="020B0604020202020204" pitchFamily="34" charset="0"/>
                <a:cs typeface="Arial" panose="020B0604020202020204" pitchFamily="34" charset="0"/>
              </a:rPr>
              <a:t>* Yukarıda belirtilen teknik bilgiler tolerans ±%+10 olabilir. Son güncellenen bilgiler için lüften www.johnsonaydinlatma.com web sitesini ziyaret edin.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487954" y="6488668"/>
            <a:ext cx="2962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rgbClr val="000000"/>
                </a:solidFill>
                <a:latin typeface="Calibri" panose="020F0502020204030204" pitchFamily="34" charset="0"/>
              </a:rPr>
              <a:t>1</a:t>
            </a:r>
            <a:r>
              <a:rPr lang="tr-TR" dirty="0"/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18997" y="1390916"/>
            <a:ext cx="2994337" cy="192449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87202" y="1472695"/>
            <a:ext cx="6203901" cy="941993"/>
          </a:xfrm>
          <a:prstGeom prst="rect">
            <a:avLst/>
          </a:prstGeom>
        </p:spPr>
      </p:pic>
      <p:graphicFrame>
        <p:nvGraphicFramePr>
          <p:cNvPr id="15" name="14 Tablo"/>
          <p:cNvGraphicFramePr>
            <a:graphicFrameLocks noGrp="1"/>
          </p:cNvGraphicFramePr>
          <p:nvPr/>
        </p:nvGraphicFramePr>
        <p:xfrm>
          <a:off x="712652" y="3840481"/>
          <a:ext cx="11043917" cy="2283672"/>
        </p:xfrm>
        <a:graphic>
          <a:graphicData uri="http://schemas.openxmlformats.org/drawingml/2006/table">
            <a:tbl>
              <a:tblPr/>
              <a:tblGrid>
                <a:gridCol w="881834"/>
                <a:gridCol w="1077796"/>
                <a:gridCol w="997310"/>
                <a:gridCol w="671873"/>
                <a:gridCol w="671873"/>
                <a:gridCol w="671873"/>
                <a:gridCol w="671873"/>
                <a:gridCol w="937825"/>
                <a:gridCol w="671873"/>
                <a:gridCol w="671873"/>
                <a:gridCol w="671873"/>
                <a:gridCol w="829344"/>
                <a:gridCol w="913330"/>
                <a:gridCol w="703367"/>
              </a:tblGrid>
              <a:tr h="208468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MODEL NO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TİP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GÖVDE RENGİ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IP</a:t>
                      </a:r>
                      <a:endParaRPr lang="tr-TR" sz="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KELVİN</a:t>
                      </a:r>
                      <a:endParaRPr lang="tr-TR" sz="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WATT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LÜMEN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VOLTAJ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CRI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P.F.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AÇI</a:t>
                      </a:r>
                      <a:endParaRPr lang="tr-TR" sz="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MATERYAL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KOLİ İÇİ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FİYAT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468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LR-G- 600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Armatür/0,6m*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Beyaz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4000K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15W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1.575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120°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120,00 ₺ 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468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LR-G- 600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Armatür/0,6m*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Beyaz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5000K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15W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1.575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120°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120,00 ₺ 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468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LR-G- 600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Armatür/0,6m*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Beyaz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6500K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15W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1.575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120°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120,00 ₺ 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468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LR-G- 1200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Armatür/1,2m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Beyaz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4000K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25W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2.625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120°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172,50 ₺ 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468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LR-G- 1200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Armatür/1,2m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Beyaz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5000K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25W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2.625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120°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172,50 ₺ 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468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LR-G- 1200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Armatür/1,2m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Beyaz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6500K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25W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2.625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120°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172,50 ₺ 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468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LR-G- 1200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Armatür/1,2m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Beyaz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4000K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45W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4.725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120°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195,00 ₺ 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468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LR-G- 1200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Armatür/1,2m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Beyaz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5000K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45W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4.725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120°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195,00 ₺ 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468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LR-G- 1200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Armatür/1,2m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Beyaz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6500K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45W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4.725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120°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195,00 ₺ 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992">
                <a:tc>
                  <a:txBody>
                    <a:bodyPr/>
                    <a:lstStyle/>
                    <a:p>
                      <a:pPr algn="l" fontAlgn="ctr"/>
                      <a:endParaRPr lang="tr-TR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36" marR="7736" marT="7736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r-TR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36" marR="7736" marT="7736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r-TR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36" marR="7736" marT="7736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r-TR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36" marR="7736" marT="7736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r-TR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36" marR="7736" marT="7736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r-TR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36" marR="7736" marT="7736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r-TR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36" marR="7736" marT="7736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r-TR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36" marR="7736" marT="7736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r-TR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36" marR="7736" marT="7736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r-TR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36" marR="7736" marT="7736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* LR-G- 600 ACİL KİT FARKI</a:t>
                      </a:r>
                    </a:p>
                  </a:txBody>
                  <a:tcPr marL="7736" marR="7736" marT="7736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330,00 ₺ </a:t>
                      </a:r>
                    </a:p>
                  </a:txBody>
                  <a:tcPr marL="7736" marR="7736" marT="7736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405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06" y="180975"/>
            <a:ext cx="1522268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946" y="619126"/>
            <a:ext cx="800099" cy="5714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490" y="397739"/>
            <a:ext cx="1843921" cy="79288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93026" y="6381965"/>
            <a:ext cx="86932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900" b="1" dirty="0">
                <a:latin typeface="Arial" panose="020B0604020202020204" pitchFamily="34" charset="0"/>
                <a:cs typeface="Arial" panose="020B0604020202020204" pitchFamily="34" charset="0"/>
              </a:rPr>
              <a:t>* Yukarıda belirtilen teknik bilgiler tolerans ±%+10 olabilir. Son güncellenen bilgiler için lüften www.johnsonaydinlatma.com web sitesini ziyaret edin.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9078" y="6520950"/>
            <a:ext cx="2962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/>
              <a:t>2 </a:t>
            </a:r>
            <a:endParaRPr lang="tr-TR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17" y="1348166"/>
            <a:ext cx="7077477" cy="14695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768" y="1398798"/>
            <a:ext cx="1983347" cy="132223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873" y="2668681"/>
            <a:ext cx="2937347" cy="579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0288" y="2628053"/>
            <a:ext cx="799892" cy="6812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503" y="2521165"/>
            <a:ext cx="966414" cy="77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34649" y="1255709"/>
            <a:ext cx="2550972" cy="1900125"/>
          </a:xfrm>
          <a:prstGeom prst="rect">
            <a:avLst/>
          </a:prstGeom>
        </p:spPr>
      </p:pic>
      <p:graphicFrame>
        <p:nvGraphicFramePr>
          <p:cNvPr id="14" name="13 Tablo"/>
          <p:cNvGraphicFramePr>
            <a:graphicFrameLocks noGrp="1"/>
          </p:cNvGraphicFramePr>
          <p:nvPr/>
        </p:nvGraphicFramePr>
        <p:xfrm>
          <a:off x="523834" y="3764474"/>
          <a:ext cx="11268366" cy="2555619"/>
        </p:xfrm>
        <a:graphic>
          <a:graphicData uri="http://schemas.openxmlformats.org/drawingml/2006/table">
            <a:tbl>
              <a:tblPr/>
              <a:tblGrid>
                <a:gridCol w="899755"/>
                <a:gridCol w="1099701"/>
                <a:gridCol w="1017580"/>
                <a:gridCol w="685528"/>
                <a:gridCol w="685528"/>
                <a:gridCol w="685528"/>
                <a:gridCol w="685528"/>
                <a:gridCol w="956883"/>
                <a:gridCol w="685528"/>
                <a:gridCol w="685528"/>
                <a:gridCol w="685528"/>
                <a:gridCol w="846199"/>
                <a:gridCol w="931890"/>
                <a:gridCol w="717662"/>
              </a:tblGrid>
              <a:tr h="233293"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MODEL NO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TİP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GÖVDE RENGİ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IP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KELVİN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WATT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LÜMEN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VOLTAJ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CRI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P.F.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AÇI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MATERYAL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KOLİ İÇİ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FİYAT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293"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LR-GX- 600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Armatür/0,6m*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Beyaz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4000K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15W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1.575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120°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135,00 ₺ 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293"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LR-GX- 600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Armatür/0,6m*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Beyaz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5000K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15W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1.575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120°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135,00 ₺ 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293"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LR-GX- 600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Armatür/0,6m*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Beyaz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6500K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15W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1.575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120°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135,00 ₺ 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293"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LR-GX-- 1200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Armatür/1,2m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Beyaz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4000K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25W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2.625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120°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195,00 ₺ 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293"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LR-GX- 1200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Armatür/1,2m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Beyaz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5000K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25W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2.625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120°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195,00 ₺ 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293"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LR-GX- 1200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Armatür/1,2m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Beyaz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6500K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25W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2.625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120°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195,00 ₺ 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293"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LR-GX- 1200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Armatür/1,2m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Beyaz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4000K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45W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4.725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120°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217,50 ₺ 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293"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LR-GX- 1200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Armatür/1,2m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Beyaz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5000K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45W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4.725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120°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217,50 ₺ 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293"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LR-GX- 1200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Armatür/1,2m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Beyaz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6500K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45W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4.725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120°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217,50 ₺ 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689">
                <a:tc>
                  <a:txBody>
                    <a:bodyPr/>
                    <a:lstStyle/>
                    <a:p>
                      <a:pPr algn="l" fontAlgn="b"/>
                      <a:endParaRPr lang="tr-TR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36" marR="7736" marT="773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36" marR="7736" marT="773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36" marR="7736" marT="773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36" marR="7736" marT="773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36" marR="7736" marT="773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36" marR="7736" marT="773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36" marR="7736" marT="773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36" marR="7736" marT="773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36" marR="7736" marT="773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* LR-GX- 600 ACİL KİT FARKI</a:t>
                      </a:r>
                    </a:p>
                  </a:txBody>
                  <a:tcPr marL="7736" marR="7736" marT="773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330,00 ₺ </a:t>
                      </a:r>
                    </a:p>
                  </a:txBody>
                  <a:tcPr marL="7736" marR="7736" marT="7736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522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06" y="180975"/>
            <a:ext cx="1522268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946" y="619126"/>
            <a:ext cx="800099" cy="5714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490" y="397739"/>
            <a:ext cx="1843921" cy="79288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93026" y="6381965"/>
            <a:ext cx="86932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900" b="1" dirty="0">
                <a:latin typeface="Arial" panose="020B0604020202020204" pitchFamily="34" charset="0"/>
                <a:cs typeface="Arial" panose="020B0604020202020204" pitchFamily="34" charset="0"/>
              </a:rPr>
              <a:t>* Yukarıda belirtilen teknik bilgiler tolerans ±%+10 olabilir. Son güncellenen bilgiler için lüften www.johnsonaydinlatma.com web sitesini ziyaret edin.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474891" y="6488668"/>
            <a:ext cx="2962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/>
              <a:t>3</a:t>
            </a:r>
            <a:r>
              <a:rPr lang="tr-TR" dirty="0" smtClean="0"/>
              <a:t> </a:t>
            </a:r>
            <a:endParaRPr lang="tr-TR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737" y="1270233"/>
            <a:ext cx="1717913" cy="132074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4098" y="2578103"/>
            <a:ext cx="1567593" cy="60961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27" y="1283323"/>
            <a:ext cx="6616112" cy="165402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0059" y="2393649"/>
            <a:ext cx="1699186" cy="8086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24648" y="2409264"/>
            <a:ext cx="1025303" cy="8375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86650" y="1405668"/>
            <a:ext cx="3068523" cy="1433926"/>
          </a:xfrm>
          <a:prstGeom prst="rect">
            <a:avLst/>
          </a:prstGeom>
        </p:spPr>
      </p:pic>
      <p:graphicFrame>
        <p:nvGraphicFramePr>
          <p:cNvPr id="15" name="14 Tablo"/>
          <p:cNvGraphicFramePr>
            <a:graphicFrameLocks noGrp="1"/>
          </p:cNvGraphicFramePr>
          <p:nvPr/>
        </p:nvGraphicFramePr>
        <p:xfrm>
          <a:off x="476332" y="4168235"/>
          <a:ext cx="11292118" cy="2080607"/>
        </p:xfrm>
        <a:graphic>
          <a:graphicData uri="http://schemas.openxmlformats.org/drawingml/2006/table">
            <a:tbl>
              <a:tblPr/>
              <a:tblGrid>
                <a:gridCol w="901652"/>
                <a:gridCol w="1102019"/>
                <a:gridCol w="1019725"/>
                <a:gridCol w="686973"/>
                <a:gridCol w="686973"/>
                <a:gridCol w="686973"/>
                <a:gridCol w="686973"/>
                <a:gridCol w="958900"/>
                <a:gridCol w="686973"/>
                <a:gridCol w="686973"/>
                <a:gridCol w="686973"/>
                <a:gridCol w="847982"/>
                <a:gridCol w="933854"/>
                <a:gridCol w="719175"/>
              </a:tblGrid>
              <a:tr h="189931"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MODEL NO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TİP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GÖVDE RENGİ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IP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KELVİN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WATT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LÜMEN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VOLTAJ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CRI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P.F.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AÇI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MATERYAL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KOLİ ADEDİ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FİYAT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931"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LX- 600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Armatür/0,6m*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Beyaz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4000K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15W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1.575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120°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150,00 ₺ 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931"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LX- 600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Armatür/0,6m*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Beyaz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5000K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15W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1.575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120°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150,00 ₺ 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931"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LX- 600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Armatür/0,6m*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Beyaz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6500K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15W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1.575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120°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150,00 ₺ 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931"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LX- 1200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Armatür/1,2m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Beyaz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4000K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25W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2.625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120°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232,50 ₺ 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931"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LX- 1200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Armatür/1,2m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Beyaz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5000K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25W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2.625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120°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232,50 ₺ 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931"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LX- 1200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Armatür/1,2m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Beyaz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6500K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25W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2.625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120°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232,50 ₺ 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931"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LX- 1200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Armatür/1,2m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Beyaz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4000K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45W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4.725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120°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262,50 ₺ 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931"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LX- 1200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Armatür/1,2m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Beyaz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5000K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45W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4.725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120°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262,50 ₺ 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931"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LX- 1200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Armatür/1,2m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Beyaz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6500K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45W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4.725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120°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262,50 ₺ 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297">
                <a:tc gridSpan="10"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736" marR="7736" marT="773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* LX- 600 ACİL KİT FARKI</a:t>
                      </a:r>
                    </a:p>
                  </a:txBody>
                  <a:tcPr marL="7736" marR="7736" marT="773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330,00 ₺ </a:t>
                      </a:r>
                    </a:p>
                  </a:txBody>
                  <a:tcPr marL="7736" marR="7736" marT="7736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531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06" y="180975"/>
            <a:ext cx="1522268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946" y="619126"/>
            <a:ext cx="800099" cy="5714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490" y="397739"/>
            <a:ext cx="1843921" cy="79288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93026" y="6381965"/>
            <a:ext cx="86932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900" b="1" dirty="0">
                <a:latin typeface="Arial" panose="020B0604020202020204" pitchFamily="34" charset="0"/>
                <a:cs typeface="Arial" panose="020B0604020202020204" pitchFamily="34" charset="0"/>
              </a:rPr>
              <a:t>* Yukarıda belirtilen teknik bilgiler tolerans ±%+10 olabilir. Son güncellenen bilgiler için lüften www.johnsonaydinlatma.com web sitesini ziyaret edin.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90025" y="6465184"/>
            <a:ext cx="2962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/>
              <a:t>4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24" y="1261348"/>
            <a:ext cx="10688837" cy="19464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409" y="2907021"/>
            <a:ext cx="2406537" cy="16806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8483" y="2855869"/>
            <a:ext cx="1156737" cy="1351223"/>
          </a:xfrm>
          <a:prstGeom prst="rect">
            <a:avLst/>
          </a:prstGeom>
        </p:spPr>
      </p:pic>
      <p:graphicFrame>
        <p:nvGraphicFramePr>
          <p:cNvPr id="14" name="13 Tablo"/>
          <p:cNvGraphicFramePr>
            <a:graphicFrameLocks noGrp="1"/>
          </p:cNvGraphicFramePr>
          <p:nvPr/>
        </p:nvGraphicFramePr>
        <p:xfrm>
          <a:off x="511958" y="4797633"/>
          <a:ext cx="10876480" cy="1421549"/>
        </p:xfrm>
        <a:graphic>
          <a:graphicData uri="http://schemas.openxmlformats.org/drawingml/2006/table">
            <a:tbl>
              <a:tblPr/>
              <a:tblGrid>
                <a:gridCol w="868464"/>
                <a:gridCol w="1061456"/>
                <a:gridCol w="982191"/>
                <a:gridCol w="661687"/>
                <a:gridCol w="661687"/>
                <a:gridCol w="661687"/>
                <a:gridCol w="661687"/>
                <a:gridCol w="923605"/>
                <a:gridCol w="661687"/>
                <a:gridCol w="661687"/>
                <a:gridCol w="661687"/>
                <a:gridCol w="816770"/>
                <a:gridCol w="899481"/>
                <a:gridCol w="692704"/>
              </a:tblGrid>
              <a:tr h="178709"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MODEL NO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TİP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GÖVDE RENGİ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IP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KELVİN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WATT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LÜMEN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VOLTAJ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CRI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P.F.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AÇI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MATERYAL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KOLİ ADEDİ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FİYAT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709"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LX-IP- 600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Armatür/0,6m*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Beyaz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65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4000K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30W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4.800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120°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247,50 ₺ 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709"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LX-IP- 600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Armatür/0,6m*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Beyaz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65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5000K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30W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4.800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120°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247,50 ₺ 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709"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LX-IP- 600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Armatür/0,6m*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Beyaz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65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6500K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30W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4.800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120°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247,50 ₺ 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709"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LX-IP- 1200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Armatür/1,2m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Beyaz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65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4000K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60W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9.600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120°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412,50 ₺ 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709"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LX-IP- 1200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Armatür/1,2m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Beyaz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65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5000K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60W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9.600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120°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412,50 ₺ 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709"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LX-IP- 1200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Armatür/1,2m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Beyaz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65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6500K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60W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9.600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120°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412,50 ₺ 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586">
                <a:tc gridSpan="10"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736" marR="7736" marT="773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* LX-IP- 600 ACİL KİT FARKI</a:t>
                      </a:r>
                    </a:p>
                  </a:txBody>
                  <a:tcPr marL="7736" marR="7736" marT="773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330,00 ₺ </a:t>
                      </a:r>
                    </a:p>
                  </a:txBody>
                  <a:tcPr marL="7736" marR="7736" marT="7736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659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06" y="180975"/>
            <a:ext cx="1522268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946" y="619126"/>
            <a:ext cx="800099" cy="5714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490" y="397739"/>
            <a:ext cx="1843921" cy="79288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93026" y="6381965"/>
            <a:ext cx="86932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900" b="1" dirty="0">
                <a:latin typeface="Arial" panose="020B0604020202020204" pitchFamily="34" charset="0"/>
                <a:cs typeface="Arial" panose="020B0604020202020204" pitchFamily="34" charset="0"/>
              </a:rPr>
              <a:t>* Yukarıda belirtilen teknik bilgiler tolerans ±%+10 olabilir. Son güncellenen bilgiler için lüften www.johnsonaydinlatma.com web sitesini ziyaret edin.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487954" y="6541459"/>
            <a:ext cx="2962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/>
              <a:t>5 </a:t>
            </a:r>
            <a:endParaRPr lang="tr-TR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07" y="1339828"/>
            <a:ext cx="6410666" cy="13428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85" y="2405203"/>
            <a:ext cx="1321526" cy="9086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419" y="2528213"/>
            <a:ext cx="1841652" cy="68917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7089" y="2405203"/>
            <a:ext cx="1067595" cy="8728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727" y="1241096"/>
            <a:ext cx="2680684" cy="20105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773" y="1241095"/>
            <a:ext cx="2354954" cy="2010513"/>
          </a:xfrm>
          <a:prstGeom prst="rect">
            <a:avLst/>
          </a:prstGeom>
        </p:spPr>
      </p:pic>
      <p:graphicFrame>
        <p:nvGraphicFramePr>
          <p:cNvPr id="18" name="17 Tablo"/>
          <p:cNvGraphicFramePr>
            <a:graphicFrameLocks noGrp="1"/>
          </p:cNvGraphicFramePr>
          <p:nvPr/>
        </p:nvGraphicFramePr>
        <p:xfrm>
          <a:off x="547585" y="3918854"/>
          <a:ext cx="11173361" cy="2329988"/>
        </p:xfrm>
        <a:graphic>
          <a:graphicData uri="http://schemas.openxmlformats.org/drawingml/2006/table">
            <a:tbl>
              <a:tblPr/>
              <a:tblGrid>
                <a:gridCol w="892170"/>
                <a:gridCol w="1090429"/>
                <a:gridCol w="1009000"/>
                <a:gridCol w="679748"/>
                <a:gridCol w="679748"/>
                <a:gridCol w="679748"/>
                <a:gridCol w="679748"/>
                <a:gridCol w="948816"/>
                <a:gridCol w="679748"/>
                <a:gridCol w="679748"/>
                <a:gridCol w="679748"/>
                <a:gridCol w="839065"/>
                <a:gridCol w="924033"/>
                <a:gridCol w="711612"/>
              </a:tblGrid>
              <a:tr h="212696"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MODEL NO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TİP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GÖVDE RENGİ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IP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KELVİN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WATT</a:t>
                      </a:r>
                      <a:endParaRPr lang="tr-TR" sz="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LÜMEN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VOLTAJ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CRI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P.F.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AÇI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MATERYAL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KOLİ ADEDİ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FİYAT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696"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LO- 600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Armatür/0,6m*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Beyaz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4000K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15W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1.575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120°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165,00 ₺ 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696"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LO- 600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Armatür/0,6m*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Beyaz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5000K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15W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1.575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120°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165,00 ₺ 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696"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LO- 600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Armatür/0,6m*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Beyaz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6500K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15W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1.575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120°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165,00 ₺ 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696"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LO- 1200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Armatür/1,2m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Beyaz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4000K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25W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2.625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120°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240,00 ₺ 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696"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LO- 1200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Armatür/1,2m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Beyaz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5000K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25W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2.625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120°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240,00 ₺ 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696"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LO- 1200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Armatür/1,2m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Beyaz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6500K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25W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2.625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120°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240,00 ₺ 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696"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LO- 1200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Armatür/1,2m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Beyaz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4000K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45W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4.725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  <a:endParaRPr lang="tr-TR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120°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270,00 ₺ 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696"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LO- 1200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Armatür/1,2m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Beyaz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5000K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45W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4.725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120°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270,00 ₺ 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696"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LO- 1200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Armatür/1,2m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Beyaz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6500K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45W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4.725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120°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270,00 ₺ 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028">
                <a:tc gridSpan="10"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736" marR="7736" marT="773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* LO- 600 ACİL KİT FARKI</a:t>
                      </a:r>
                    </a:p>
                  </a:txBody>
                  <a:tcPr marL="7736" marR="7736" marT="773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330,00  $ </a:t>
                      </a:r>
                    </a:p>
                  </a:txBody>
                  <a:tcPr marL="7736" marR="7736" marT="773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570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06" y="180975"/>
            <a:ext cx="1522268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946" y="619126"/>
            <a:ext cx="800099" cy="5714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490" y="397739"/>
            <a:ext cx="1843921" cy="79288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93026" y="6381965"/>
            <a:ext cx="86932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900" b="1" dirty="0">
                <a:latin typeface="Arial" panose="020B0604020202020204" pitchFamily="34" charset="0"/>
                <a:cs typeface="Arial" panose="020B0604020202020204" pitchFamily="34" charset="0"/>
              </a:rPr>
              <a:t>* Yukarıda belirtilen teknik bilgiler tolerans ±%+10 olabilir. Son güncellenen bilgiler için lüften www.johnsonaydinlatma.com web sitesini ziyaret edin.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93026" y="6497381"/>
            <a:ext cx="2962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/>
              <a:t>6 </a:t>
            </a:r>
            <a:endParaRPr lang="tr-T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45" y="1503129"/>
            <a:ext cx="10884672" cy="13117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835" y="2845272"/>
            <a:ext cx="2859898" cy="16531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0958" y="2845272"/>
            <a:ext cx="1113019" cy="1036187"/>
          </a:xfrm>
          <a:prstGeom prst="rect">
            <a:avLst/>
          </a:prstGeom>
        </p:spPr>
      </p:pic>
      <p:graphicFrame>
        <p:nvGraphicFramePr>
          <p:cNvPr id="14" name="13 Tablo"/>
          <p:cNvGraphicFramePr>
            <a:graphicFrameLocks noGrp="1"/>
          </p:cNvGraphicFramePr>
          <p:nvPr/>
        </p:nvGraphicFramePr>
        <p:xfrm>
          <a:off x="558140" y="4592243"/>
          <a:ext cx="10741893" cy="1713553"/>
        </p:xfrm>
        <a:graphic>
          <a:graphicData uri="http://schemas.openxmlformats.org/drawingml/2006/table">
            <a:tbl>
              <a:tblPr/>
              <a:tblGrid>
                <a:gridCol w="857718"/>
                <a:gridCol w="1048322"/>
                <a:gridCol w="970037"/>
                <a:gridCol w="653499"/>
                <a:gridCol w="653499"/>
                <a:gridCol w="653499"/>
                <a:gridCol w="653499"/>
                <a:gridCol w="912177"/>
                <a:gridCol w="653499"/>
                <a:gridCol w="653499"/>
                <a:gridCol w="653499"/>
                <a:gridCol w="806663"/>
                <a:gridCol w="888351"/>
                <a:gridCol w="684132"/>
              </a:tblGrid>
              <a:tr h="215418"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MODEL NO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TİP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GÖVDE RENGİ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IP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KELVİN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WATT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LÜMEN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VOLTAJ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CRI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P.F.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AÇI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MATERYAL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KOLİ ADEDİ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FİYAT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418"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LO-IP- 600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Armatür/0,6m*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Beyaz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65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4000K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30W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4.800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120°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262,50 ₺ 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418"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LO-IP- 600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Armatür/0,6m*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Beyaz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65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5000K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30W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4.800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120°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262,50 ₺ 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418"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LO-IP- 600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Armatür/0,6m*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Beyaz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65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6500K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30W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4.800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120°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262,50 ₺ 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418"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LO-IP- 1200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Armatür/1,2m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Beyaz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65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4000K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60W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9.600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120°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450,00 ₺ 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418"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LO-IP- 1200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Armatür/1,2m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Beyaz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65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5000K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60W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9.600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120°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450,00 ₺ 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418"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LO-IP- 1200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Armatür/1,2m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Beyaz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65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6500K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60W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9.600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120°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450,00 ₺ 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627">
                <a:tc gridSpan="10"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736" marR="7736" marT="773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* LO-IP- 600 ACİL KİT FARKI</a:t>
                      </a:r>
                    </a:p>
                  </a:txBody>
                  <a:tcPr marL="7736" marR="7736" marT="773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330,00 ₺ </a:t>
                      </a:r>
                    </a:p>
                  </a:txBody>
                  <a:tcPr marL="7736" marR="7736" marT="773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855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06" y="180975"/>
            <a:ext cx="1522268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946" y="619126"/>
            <a:ext cx="800099" cy="5714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490" y="397739"/>
            <a:ext cx="1843921" cy="79288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93026" y="6381965"/>
            <a:ext cx="86932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900" b="1" dirty="0">
                <a:latin typeface="Arial" panose="020B0604020202020204" pitchFamily="34" charset="0"/>
                <a:cs typeface="Arial" panose="020B0604020202020204" pitchFamily="34" charset="0"/>
              </a:rPr>
              <a:t>* Yukarıda belirtilen teknik bilgiler tolerans ±%+10 olabilir. Son güncellenen bilgiler için lüften www.johnsonaydinlatma.com web sitesini ziyaret edin.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462198" y="6535850"/>
            <a:ext cx="2962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/>
              <a:t>7</a:t>
            </a:r>
            <a:r>
              <a:rPr lang="tr-TR" dirty="0" smtClean="0"/>
              <a:t> </a:t>
            </a:r>
            <a:endParaRPr lang="tr-TR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06" y="1190625"/>
            <a:ext cx="6050057" cy="15547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414" y="1622106"/>
            <a:ext cx="2466076" cy="12118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623" y="2879820"/>
            <a:ext cx="2719766" cy="560906"/>
          </a:xfrm>
          <a:prstGeom prst="rect">
            <a:avLst/>
          </a:prstGeom>
        </p:spPr>
      </p:pic>
      <p:graphicFrame>
        <p:nvGraphicFramePr>
          <p:cNvPr id="16" name="15 Tablo"/>
          <p:cNvGraphicFramePr>
            <a:graphicFrameLocks noGrp="1"/>
          </p:cNvGraphicFramePr>
          <p:nvPr/>
        </p:nvGraphicFramePr>
        <p:xfrm>
          <a:off x="606961" y="4500745"/>
          <a:ext cx="11018980" cy="1754064"/>
        </p:xfrm>
        <a:graphic>
          <a:graphicData uri="http://schemas.openxmlformats.org/drawingml/2006/table">
            <a:tbl>
              <a:tblPr/>
              <a:tblGrid>
                <a:gridCol w="879843"/>
                <a:gridCol w="1075363"/>
                <a:gridCol w="995060"/>
                <a:gridCol w="670356"/>
                <a:gridCol w="670356"/>
                <a:gridCol w="670356"/>
                <a:gridCol w="670356"/>
                <a:gridCol w="935706"/>
                <a:gridCol w="670356"/>
                <a:gridCol w="670356"/>
                <a:gridCol w="670356"/>
                <a:gridCol w="827471"/>
                <a:gridCol w="911266"/>
                <a:gridCol w="701779"/>
              </a:tblGrid>
              <a:tr h="22051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MODEL NO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TİP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GÖVDE RENGİ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IP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KELVİN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WATT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LÜMEN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VOLTAJ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CRI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P.F.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AÇI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MATERYAL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KOLİ ADEDİ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FİYAT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511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LW- 600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Armatür/0,6m*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Beyaz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4000K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50W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5.500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120°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375,00 ₺ 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511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LW- 600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Armatür/0,6m*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Beyaz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5000K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50W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5.500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120°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375,00 ₺ 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511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LW- 600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Armatür/0,6m*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Beyaz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6500K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50W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5.500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120°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375,00 ₺ 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511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LW- 1200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Armatür/1,2m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Beyaz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4000K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100W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11.000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120°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675,00 ₺ 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511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LW- 1200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Armatür/1,2m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Beyaz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5000K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100W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11.000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120°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675,00 ₺ 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511"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LW- 1200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Armatür/1,2m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Beyaz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6500K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100W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11.000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120°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Alüminyum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675,00 ₺ </a:t>
                      </a:r>
                    </a:p>
                  </a:txBody>
                  <a:tcPr marL="7736" marR="7736" marT="7736" marB="0" anchor="ctr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487"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736" marR="7736" marT="7736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* LW- 600 ACİL KİT FARKI</a:t>
                      </a:r>
                    </a:p>
                  </a:txBody>
                  <a:tcPr marL="7736" marR="7736" marT="7736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330,00 ₺ </a:t>
                      </a:r>
                    </a:p>
                  </a:txBody>
                  <a:tcPr marL="7736" marR="7736" marT="7736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481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33" y="180975"/>
            <a:ext cx="1522268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946" y="619126"/>
            <a:ext cx="800099" cy="5714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490" y="397739"/>
            <a:ext cx="1843921" cy="79288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93026" y="6381965"/>
            <a:ext cx="86932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900" b="1" dirty="0">
                <a:latin typeface="Arial" panose="020B0604020202020204" pitchFamily="34" charset="0"/>
                <a:cs typeface="Arial" panose="020B0604020202020204" pitchFamily="34" charset="0"/>
              </a:rPr>
              <a:t>* Yukarıda belirtilen teknik bilgiler tolerans ±%+10 olabilir. Son güncellenen bilgiler için lüften www.johnsonaydinlatma.com web sitesini ziyaret edin.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93026" y="6488668"/>
            <a:ext cx="2962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/>
              <a:t>8</a:t>
            </a:r>
            <a:r>
              <a:rPr lang="tr-TR" dirty="0" smtClean="0"/>
              <a:t> </a:t>
            </a:r>
            <a:endParaRPr lang="tr-TR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471" y="2675337"/>
            <a:ext cx="2731404" cy="182093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8916" y="3176924"/>
            <a:ext cx="2347707" cy="10899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30" y="1479156"/>
            <a:ext cx="7553694" cy="1611425"/>
          </a:xfrm>
          <a:prstGeom prst="rect">
            <a:avLst/>
          </a:prstGeom>
        </p:spPr>
      </p:pic>
      <p:graphicFrame>
        <p:nvGraphicFramePr>
          <p:cNvPr id="14" name="13 Tablo"/>
          <p:cNvGraphicFramePr>
            <a:graphicFrameLocks noGrp="1"/>
          </p:cNvGraphicFramePr>
          <p:nvPr/>
        </p:nvGraphicFramePr>
        <p:xfrm>
          <a:off x="641272" y="4544746"/>
          <a:ext cx="10646887" cy="1713553"/>
        </p:xfrm>
        <a:graphic>
          <a:graphicData uri="http://schemas.openxmlformats.org/drawingml/2006/table">
            <a:tbl>
              <a:tblPr/>
              <a:tblGrid>
                <a:gridCol w="850132"/>
                <a:gridCol w="1039050"/>
                <a:gridCol w="961458"/>
                <a:gridCol w="647719"/>
                <a:gridCol w="647719"/>
                <a:gridCol w="647719"/>
                <a:gridCol w="647719"/>
                <a:gridCol w="904109"/>
                <a:gridCol w="647719"/>
                <a:gridCol w="647719"/>
                <a:gridCol w="647719"/>
                <a:gridCol w="799529"/>
                <a:gridCol w="880494"/>
                <a:gridCol w="678082"/>
              </a:tblGrid>
              <a:tr h="215418"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MODEL NO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TİP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GÖVDE RENGİ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IP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KELVİN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WATT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LÜMEN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VOLTAJ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CRI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P.F.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AÇI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MATERYAL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KOLİ ADEDİ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FİYAT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418"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LO-PL- 600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Armatür/0,6m*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Beyaz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65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4000K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20W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2.200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120°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Polikarbon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142,50 ₺ 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418"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LO-PL- 600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Armatür/0,6m*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Beyaz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65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5000K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20W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2.200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120°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Polikarbon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142,50 ₺ 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418"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LO-PL- 600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Armatür/0,6m*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Beyaz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65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6500K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20W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2.200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120°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Polikarbon</a:t>
                      </a:r>
                      <a:endParaRPr lang="tr-TR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142,50 ₺ 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418"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LO-PL- 1200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Armatür/1,2m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Beyaz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65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4000K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45W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4.950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120°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Polikarbon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202,50 ₺ 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418"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LO-PL- 1200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Armatür/1,2m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Beyaz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65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5000K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45W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4.950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120°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Polikarbon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202,50 ₺ 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418"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LO-PL- 1200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Armatür/1,2m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Beyaz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65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6500K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45W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4.950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220V-240VAC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&gt;0.90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120°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Polikarbon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202,50 ₺ </a:t>
                      </a:r>
                    </a:p>
                  </a:txBody>
                  <a:tcPr marL="7736" marR="7736" marT="7736" marB="0" anchor="b">
                    <a:lnL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627">
                <a:tc gridSpan="10"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736" marR="7736" marT="773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* LO-PL- 600 ACİL KİT FARKI</a:t>
                      </a:r>
                    </a:p>
                  </a:txBody>
                  <a:tcPr marL="7736" marR="7736" marT="773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330,00 ₺ </a:t>
                      </a:r>
                    </a:p>
                  </a:txBody>
                  <a:tcPr marL="7736" marR="7736" marT="773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420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1240</TotalTime>
  <Words>3805</Words>
  <Application>Microsoft Office PowerPoint</Application>
  <PresentationFormat>Özel</PresentationFormat>
  <Paragraphs>1854</Paragraphs>
  <Slides>17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17</vt:i4>
      </vt:variant>
    </vt:vector>
  </HeadingPairs>
  <TitlesOfParts>
    <vt:vector size="18" baseType="lpstr"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Şeyda Şahin</dc:creator>
  <cp:lastModifiedBy>VagonMediapc1</cp:lastModifiedBy>
  <cp:revision>98</cp:revision>
  <dcterms:created xsi:type="dcterms:W3CDTF">2021-01-30T15:53:21Z</dcterms:created>
  <dcterms:modified xsi:type="dcterms:W3CDTF">2021-03-23T16:01:41Z</dcterms:modified>
</cp:coreProperties>
</file>